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wm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2" r:id="rId2"/>
    <p:sldMasterId id="2147483678" r:id="rId3"/>
    <p:sldMasterId id="2147483693" r:id="rId4"/>
    <p:sldMasterId id="2147483705" r:id="rId5"/>
    <p:sldMasterId id="2147483723" r:id="rId6"/>
    <p:sldMasterId id="2147483740" r:id="rId7"/>
    <p:sldMasterId id="2147483765" r:id="rId8"/>
    <p:sldMasterId id="2147483778" r:id="rId9"/>
  </p:sldMasterIdLst>
  <p:notesMasterIdLst>
    <p:notesMasterId r:id="rId39"/>
  </p:notesMasterIdLst>
  <p:handoutMasterIdLst>
    <p:handoutMasterId r:id="rId40"/>
  </p:handoutMasterIdLst>
  <p:sldIdLst>
    <p:sldId id="583" r:id="rId10"/>
    <p:sldId id="763" r:id="rId11"/>
    <p:sldId id="721" r:id="rId12"/>
    <p:sldId id="722" r:id="rId13"/>
    <p:sldId id="730" r:id="rId14"/>
    <p:sldId id="735" r:id="rId15"/>
    <p:sldId id="757" r:id="rId16"/>
    <p:sldId id="764" r:id="rId17"/>
    <p:sldId id="746" r:id="rId18"/>
    <p:sldId id="650" r:id="rId19"/>
    <p:sldId id="761" r:id="rId20"/>
    <p:sldId id="682" r:id="rId21"/>
    <p:sldId id="749" r:id="rId22"/>
    <p:sldId id="762" r:id="rId23"/>
    <p:sldId id="694" r:id="rId24"/>
    <p:sldId id="750" r:id="rId25"/>
    <p:sldId id="665" r:id="rId26"/>
    <p:sldId id="693" r:id="rId27"/>
    <p:sldId id="710" r:id="rId28"/>
    <p:sldId id="742" r:id="rId29"/>
    <p:sldId id="743" r:id="rId30"/>
    <p:sldId id="759" r:id="rId31"/>
    <p:sldId id="760" r:id="rId32"/>
    <p:sldId id="711" r:id="rId33"/>
    <p:sldId id="712" r:id="rId34"/>
    <p:sldId id="739" r:id="rId35"/>
    <p:sldId id="740" r:id="rId36"/>
    <p:sldId id="765" r:id="rId37"/>
    <p:sldId id="758" r:id="rId3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66"/>
    <a:srgbClr val="66FF33"/>
    <a:srgbClr val="3333FF"/>
    <a:srgbClr val="BBE0E3"/>
    <a:srgbClr val="00CC00"/>
    <a:srgbClr val="D20000"/>
    <a:srgbClr val="3333CC"/>
    <a:srgbClr val="00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3863" autoAdjust="0"/>
  </p:normalViewPr>
  <p:slideViewPr>
    <p:cSldViewPr showGuides="1">
      <p:cViewPr>
        <p:scale>
          <a:sx n="88" d="100"/>
          <a:sy n="88" d="100"/>
        </p:scale>
        <p:origin x="-147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2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3" tIns="47877" rIns="95753" bIns="47877" numCol="1" anchor="t" anchorCtr="0" compatLnSpc="1">
            <a:prstTxWarp prst="textNoShape">
              <a:avLst/>
            </a:prstTxWarp>
          </a:bodyPr>
          <a:lstStyle>
            <a:lvl1pPr defTabSz="957263">
              <a:defRPr sz="13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4475" y="0"/>
            <a:ext cx="3082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3" tIns="47877" rIns="95753" bIns="4787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90100"/>
            <a:ext cx="30829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3" tIns="47877" rIns="95753" bIns="47877" numCol="1" anchor="b" anchorCtr="0" compatLnSpc="1">
            <a:prstTxWarp prst="textNoShape">
              <a:avLst/>
            </a:prstTxWarp>
          </a:bodyPr>
          <a:lstStyle>
            <a:lvl1pPr defTabSz="957263">
              <a:defRPr sz="13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4475" y="9690100"/>
            <a:ext cx="30829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3" tIns="47877" rIns="95753" bIns="47877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9578BDD-8DA4-46FA-B9C9-0AB5B9216D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388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3" tIns="47877" rIns="95753" bIns="47877" numCol="1" anchor="t" anchorCtr="0" compatLnSpc="1">
            <a:prstTxWarp prst="textNoShape">
              <a:avLst/>
            </a:prstTxWarp>
          </a:bodyPr>
          <a:lstStyle>
            <a:lvl1pPr defTabSz="957263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3" tIns="47877" rIns="95753" bIns="4787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3" tIns="47877" rIns="95753" bIns="47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3" tIns="47877" rIns="95753" bIns="47877" numCol="1" anchor="b" anchorCtr="0" compatLnSpc="1">
            <a:prstTxWarp prst="textNoShape">
              <a:avLst/>
            </a:prstTxWarp>
          </a:bodyPr>
          <a:lstStyle>
            <a:lvl1pPr defTabSz="957263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3" tIns="47877" rIns="95753" bIns="47877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cs typeface="+mn-cs"/>
              </a:defRPr>
            </a:lvl1pPr>
          </a:lstStyle>
          <a:p>
            <a:pPr>
              <a:defRPr/>
            </a:pPr>
            <a:fld id="{AAC66B7A-37C4-4F19-B37E-0DCC0BD75A1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93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32B488-F5BD-46D8-9439-676C98AB41B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32B488-F5BD-46D8-9439-676C98AB41B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Aimation</a:t>
            </a:r>
            <a:r>
              <a:rPr lang="de-DE" dirty="0" smtClean="0"/>
              <a:t> in der Mitte anhalten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E6B55-6185-4DDB-9D3A-9B7850E0901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5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Iolitec 0.05%</a:t>
            </a:r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632894C-EC15-440D-B28D-FEF58B0DDB48}" type="slidenum">
              <a:rPr lang="en-GB" sz="1300" smtClean="0"/>
              <a:pPr eaLnBrk="1" hangingPunct="1">
                <a:defRPr/>
              </a:pPr>
              <a:t>9</a:t>
            </a:fld>
            <a:endParaRPr lang="en-GB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A5A328C-E481-4B82-A70F-811A033FE89A}" type="slidenum">
              <a:rPr lang="de-DE" altLang="de-DE" sz="1300" smtClean="0"/>
              <a:pPr eaLnBrk="1" hangingPunct="1">
                <a:defRPr/>
              </a:pPr>
              <a:t>15</a:t>
            </a:fld>
            <a:endParaRPr lang="de-DE" altLang="de-DE" sz="1300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08575" cy="3830638"/>
          </a:xfrm>
          <a:solidFill>
            <a:srgbClr val="FFFFFF"/>
          </a:solidFill>
          <a:ln/>
        </p:spPr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737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22" tIns="43411" rIns="86822" bIns="43411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349" name="Notizenplatzhalt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Good, bad????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eventuell 1 min rausnehmen?</a:t>
            </a:r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3133C74-1186-4A45-983B-17B2FE57AACE}" type="slidenum">
              <a:rPr lang="en-GB" sz="1300" smtClean="0">
                <a:solidFill>
                  <a:srgbClr val="000000"/>
                </a:solidFill>
              </a:rPr>
              <a:pPr eaLnBrk="1" hangingPunct="1">
                <a:defRPr/>
              </a:pPr>
              <a:t>19</a:t>
            </a:fld>
            <a:endParaRPr lang="en-GB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2CA117D-3DA3-446D-BC2A-B37AFE887617}" type="slidenum">
              <a:rPr lang="en-GB" sz="1300" smtClean="0"/>
              <a:pPr eaLnBrk="1" hangingPunct="1">
                <a:defRPr/>
              </a:pPr>
              <a:t>26</a:t>
            </a:fld>
            <a:endParaRPr lang="en-GB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B32E6BB-8E77-4D91-804F-9211F1111E0D}" type="slidenum">
              <a:rPr lang="en-GB" sz="1300" smtClean="0"/>
              <a:pPr eaLnBrk="1" hangingPunct="1">
                <a:defRPr/>
              </a:pPr>
              <a:t>27</a:t>
            </a:fld>
            <a:endParaRPr lang="en-GB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B32E6BB-8E77-4D91-804F-9211F1111E0D}" type="slidenum">
              <a:rPr lang="en-GB" sz="1300" smtClean="0"/>
              <a:pPr eaLnBrk="1" hangingPunct="1">
                <a:defRPr/>
              </a:pPr>
              <a:t>28</a:t>
            </a:fld>
            <a:endParaRPr lang="en-GB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723B-4C78-4235-8CEF-A4F6F55240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15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17FC-49AE-4A09-9107-F1AFEBB47F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1038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E7DDF30-1168-492B-A713-D00CE8BABD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559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F707-DAF5-432D-8F3D-AFEDB29C6F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8633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022C-A649-44D4-A893-51FF48ECF1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4462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5D3D-59C6-403C-9EB0-1C7AE02D3D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4911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54035-6F6C-4C43-9256-F636E1FE3A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6049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277A9-B0E8-4968-AE20-C5FB6AB990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5624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921D0-7842-453B-A27C-F822ED9AD2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1205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472FB-496A-469B-BE89-491362320C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059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E3CB2-4EE2-49AB-8CC3-630AF63744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957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8568-1063-4DBF-860A-4F2C83626C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31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1557338"/>
            <a:ext cx="2057400" cy="3590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557338"/>
            <a:ext cx="6019800" cy="3590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B4FC-9527-49F8-B2DA-EA83EFA572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8440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63B4-1D01-45AD-B389-D2A5635D4F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5073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57EE-711C-46F2-9ECA-0A8B25B52F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565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6879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9467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996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6ADF0-DE42-4EA1-B469-B1CE4696B0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30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6685-5FEC-4565-A80E-48FC251659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175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D7FD-521C-4C4F-BCCA-8E9EDA8BF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65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FD8A-A7DF-433A-B62A-23E323FE0F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00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9DCF-8831-416B-9411-E375246F6B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1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10CCA-8467-4A18-8B6E-94EFF6DA97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619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2934-2762-493F-82C3-C5E7B816DF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897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5D93-BF05-4096-A464-572758AC55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6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CF02-AE2D-4977-999A-E8D1EE8775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2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5112-97BD-4C56-96A4-ADD7E8F1B1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20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3364-5CA4-434E-AC71-7B92090B15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191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16DC-2184-46B9-BA63-E61D7B368A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69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800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9A04-D7A8-4B65-BE17-B54C7F04AB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6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96F39-6476-464F-9116-E66105708E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922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A6F8-9ECF-4214-9B3A-7B4C92419A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817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6F83-CB61-4165-B62C-1F840F0259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952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0736-92B7-4806-961D-39D92FF7DB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10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3EC3-E93E-42D9-85DD-6B6A2303C1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76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0D28-6A1E-4D7F-B862-5027DCE796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030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A543F-A005-4B7C-9D5F-E9FBAB5A53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423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8005-A86C-4C86-8523-C3A630C390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928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7E3D-0154-4BBB-A43F-EE2AF7048F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712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9712-314F-468E-96AA-7593D483C7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562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4FBC-3DA9-45DD-A766-BC3D604B81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767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4292-AEB1-4885-8B8C-19FCD9E837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22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EED4-1F80-4235-848C-51582E79706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78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13" y="150813"/>
            <a:ext cx="4333875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49247788"/>
      </p:ext>
    </p:extLst>
  </p:cSld>
  <p:clrMapOvr>
    <a:masterClrMapping/>
  </p:clrMapOvr>
  <p:transition spd="med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131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075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3357563"/>
            <a:ext cx="40386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3357563"/>
            <a:ext cx="40386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975C-0C2C-4810-9983-E4EFAC653D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145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E5DE-AD84-4118-BF95-D1E2747784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46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C7FE-8CB8-47F7-9FAA-B2372A199E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237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C9D2-B556-42C4-ABF9-D4AFBD8AEA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23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BBC6-1312-47B5-82A3-AB468EC850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834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5A594-ECB7-4CFF-B05C-4B900C053B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084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5BA6-245F-4749-8020-E893BEFCDB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080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5EB37-F785-480F-81F7-20115BF702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369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1ED9-C264-4524-A7B3-4D299A81D5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304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E845-3552-4E7F-B540-D593893375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88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B875-41C9-4B2E-87BE-3FE3C90047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65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8BCB6-E148-4367-AC2B-F162E4AE5D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792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310E-B1C7-4290-A11C-0521F26103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784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B5C1-6CAC-4694-AE79-66680C66D3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760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7A452-1256-463B-9522-5AEC9EAEA4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774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3EF9-4830-4695-BEF9-0BEEFC1EEC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229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7B60-8C42-4EA7-B4F4-04D47819D6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325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1A38-658E-456F-85E2-52D67F7504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260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BEF28-D734-41E4-BC8A-79447B4AEF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646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FBE7-A8F7-4B73-87B3-25F1D4F004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376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D332-897C-4B1D-ADDC-609638126A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0396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64494-B073-4CC8-B6B6-A0A8CBA806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0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9DAA-977B-4C98-8DCA-0705873747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933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8484-8FC7-4CA1-8339-FF8B31002D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97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B115-FED6-407C-AF84-7EF51117D0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9818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1AFE0-73EA-4A51-A397-462F36F789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8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D194-3579-43B3-A6C6-8E1B5DC194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371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4FE1-466C-4174-87D7-78411ED233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9010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5BF2-90A0-4713-BC95-5A9AC5F407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181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16D5A-A1A1-4853-904F-5E9F13F179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73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9399-AF96-4A6F-BAE4-5AFB9AE8D9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047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172D-9505-4D51-9DD7-24A8FFE4A6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283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1484F-52EC-4190-B6A0-B9320E4706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52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CB1F8-95D9-4668-88DB-6E2188F03C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2344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AE83-72DB-451F-B3C4-7E7D108D41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614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920-BFEA-4D23-A76B-5FEC31C42C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411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0ABB-DACA-45B0-ADD0-4632012785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3688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451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5279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8582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85918" y="55182"/>
            <a:ext cx="5786478" cy="6540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7845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74AAF-BF2E-4681-BDC4-005367263D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494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FF7A-1682-4CB6-AAA6-B19D65E854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8303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E1C5-4366-446D-AF46-EE0D340508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13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5107-D806-473A-B35E-867D62E2CE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2786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C640-8B05-47AB-B583-CF5DD52584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3754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9A36-FFEF-4BD1-A978-5136D917B0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100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F6FC-03F9-4DFA-8412-0E4D8BCE02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8451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F6DD-96F2-44EC-BDDC-3489A38D61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3632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9561-F760-4D29-9688-1C49751F6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7298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7664-5F82-45DE-B6C0-03B5E1D172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1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6F19-AFDB-4CBB-8F0F-7360D68D67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880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A611D-FE02-4430-BE92-5EE964DC88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8887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2FBE109-C6AD-404C-BD13-F8108FE9EE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1887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EFF6-31FF-4644-9816-92D4395D98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9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4DE6-8845-441D-B90A-F01A26F070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031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6B55A-7F01-49E0-A7A0-5209F4FEF4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8688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BD8F-386A-4E5B-A112-E0A0E7C29B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0196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E018-5E2C-46FD-83CA-7D17C3508D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6674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76C09-EBA6-429A-86E2-7F6F73E276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030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D51E-72F8-4CBB-A8E6-62562A7CB8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7222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ABD3-0C08-48B3-8901-3C2C6C97FC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5321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AD47-37D0-4E15-8050-4CA4D1155F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2316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1AE3-BF8E-47F7-A2CF-90AE146725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9522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CBB81-F486-4975-9256-BCE7173497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5341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92B07-BFD9-4FC8-8232-96EA85FCD2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7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91"/>
          <p:cNvGrpSpPr>
            <a:grpSpLocks/>
          </p:cNvGrpSpPr>
          <p:nvPr/>
        </p:nvGrpSpPr>
        <p:grpSpPr bwMode="auto">
          <a:xfrm>
            <a:off x="-14288" y="457200"/>
            <a:ext cx="9144001" cy="6400800"/>
            <a:chOff x="0" y="436"/>
            <a:chExt cx="5760" cy="3884"/>
          </a:xfrm>
        </p:grpSpPr>
        <p:sp>
          <p:nvSpPr>
            <p:cNvPr id="1037" name="Line 29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Line 29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29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29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29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29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29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9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30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30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30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30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30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30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30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30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30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30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31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31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31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31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31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1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1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31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31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31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Line 32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32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32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32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Line 32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0" name="Group 32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80" name="Line 32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32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32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32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1" name="Line 33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33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Line 33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Line 33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33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33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Line 33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Line 33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33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Line 339"/>
          <p:cNvSpPr>
            <a:spLocks noChangeShapeType="1"/>
          </p:cNvSpPr>
          <p:nvPr/>
        </p:nvSpPr>
        <p:spPr bwMode="gray">
          <a:xfrm flipH="1">
            <a:off x="-14288" y="712788"/>
            <a:ext cx="2339976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340"/>
          <p:cNvSpPr>
            <a:spLocks noChangeShapeType="1"/>
          </p:cNvSpPr>
          <p:nvPr/>
        </p:nvSpPr>
        <p:spPr bwMode="gray">
          <a:xfrm flipH="1">
            <a:off x="-14288" y="712788"/>
            <a:ext cx="2339976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341"/>
          <p:cNvSpPr>
            <a:spLocks noChangeShapeType="1"/>
          </p:cNvSpPr>
          <p:nvPr/>
        </p:nvSpPr>
        <p:spPr bwMode="gray">
          <a:xfrm flipH="1">
            <a:off x="-14288" y="692150"/>
            <a:ext cx="2339976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342"/>
          <p:cNvSpPr>
            <a:spLocks noChangeShapeType="1"/>
          </p:cNvSpPr>
          <p:nvPr/>
        </p:nvSpPr>
        <p:spPr bwMode="gray">
          <a:xfrm>
            <a:off x="-14288" y="765175"/>
            <a:ext cx="9144001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1" name="Group 343"/>
          <p:cNvGrpSpPr>
            <a:grpSpLocks/>
          </p:cNvGrpSpPr>
          <p:nvPr/>
        </p:nvGrpSpPr>
        <p:grpSpPr bwMode="auto">
          <a:xfrm flipH="1">
            <a:off x="-1588" y="0"/>
            <a:ext cx="9144001" cy="1524000"/>
            <a:chOff x="-1" y="0"/>
            <a:chExt cx="5769" cy="1360"/>
          </a:xfrm>
        </p:grpSpPr>
        <p:sp>
          <p:nvSpPr>
            <p:cNvPr id="1035" name="Freeform 344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10F"/>
                </a:gs>
                <a:gs pos="100000">
                  <a:srgbClr val="85CA8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345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10F"/>
                </a:gs>
                <a:gs pos="100000">
                  <a:srgbClr val="85CA8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573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357563"/>
            <a:ext cx="8229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03550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9900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959F8F97-74E7-44B4-BFE9-585A414566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2052" name="Picture 23" descr="bubbl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9900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46E37B30-D344-4E3C-BFE2-9FF077DA4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3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1187450" y="6424613"/>
            <a:ext cx="3582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rgbClr val="000000"/>
                </a:solidFill>
                <a:latin typeface="Myriad Pro"/>
              </a:rPr>
              <a:t>The Next</a:t>
            </a:r>
            <a:r>
              <a:rPr lang="de-DE" sz="1000" smtClean="0">
                <a:solidFill>
                  <a:srgbClr val="009900"/>
                </a:solidFill>
                <a:latin typeface="Myriad Pro"/>
              </a:rPr>
              <a:t> STEP</a:t>
            </a:r>
            <a:r>
              <a:rPr lang="de-DE" sz="1000" baseline="30000" smtClean="0">
                <a:solidFill>
                  <a:srgbClr val="000000"/>
                </a:solidFill>
                <a:latin typeface="Myriad Pro"/>
              </a:rPr>
              <a:t>®</a:t>
            </a:r>
            <a:r>
              <a:rPr lang="de-DE" sz="1000" smtClean="0">
                <a:solidFill>
                  <a:srgbClr val="009900"/>
                </a:solidFill>
                <a:latin typeface="Myriad Pro"/>
              </a:rPr>
              <a:t> </a:t>
            </a:r>
            <a:r>
              <a:rPr lang="de-DE" sz="1000" smtClean="0">
                <a:solidFill>
                  <a:srgbClr val="000000"/>
                </a:solidFill>
                <a:latin typeface="Myriad Pro"/>
              </a:rPr>
              <a:t>in Dispersion Analysis &amp; Materials Testing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4695825" y="6424613"/>
            <a:ext cx="3044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rgbClr val="000000"/>
                </a:solidFill>
                <a:latin typeface="Myriad Pro"/>
              </a:rPr>
              <a:t>www.lum-gmbh.com   www.dispersionletters.com</a:t>
            </a:r>
          </a:p>
        </p:txBody>
      </p:sp>
      <p:sp>
        <p:nvSpPr>
          <p:cNvPr id="3079" name="Line 20"/>
          <p:cNvSpPr>
            <a:spLocks noChangeShapeType="1"/>
          </p:cNvSpPr>
          <p:nvPr/>
        </p:nvSpPr>
        <p:spPr bwMode="auto">
          <a:xfrm flipH="1">
            <a:off x="4638675" y="6324600"/>
            <a:ext cx="0" cy="5334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080" name="Picture 22" descr="LUM-Viereck_transparent_grue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81750"/>
            <a:ext cx="8382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3" descr="bubble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9900"/>
                </a:solidFill>
                <a:latin typeface="Myriad Pro"/>
                <a:cs typeface="+mn-cs"/>
              </a:defRPr>
            </a:lvl1pPr>
          </a:lstStyle>
          <a:p>
            <a:pPr>
              <a:defRPr/>
            </a:pPr>
            <a:fld id="{7571E868-55CC-4351-A66D-3DD1CE736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3" name="Text Box 26"/>
          <p:cNvSpPr txBox="1">
            <a:spLocks noChangeArrowheads="1"/>
          </p:cNvSpPr>
          <p:nvPr/>
        </p:nvSpPr>
        <p:spPr bwMode="auto">
          <a:xfrm>
            <a:off x="7812088" y="6643688"/>
            <a:ext cx="1090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800" b="1" smtClean="0">
                <a:solidFill>
                  <a:srgbClr val="000000"/>
                </a:solidFill>
                <a:latin typeface="Arial" pitchFamily="34" charset="0"/>
              </a:rPr>
              <a:t>©</a:t>
            </a:r>
            <a:r>
              <a:rPr lang="de-DE" sz="800" smtClean="0">
                <a:solidFill>
                  <a:srgbClr val="000000"/>
                </a:solidFill>
                <a:latin typeface="Arial" pitchFamily="34" charset="0"/>
              </a:rPr>
              <a:t> 2014 LUM GmbH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302" r:id="rId13"/>
    <p:sldLayoutId id="2147484303" r:id="rId14"/>
    <p:sldLayoutId id="2147484315" r:id="rId15"/>
    <p:sldLayoutId id="214748431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1187450" y="6424613"/>
            <a:ext cx="243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>
                <a:solidFill>
                  <a:srgbClr val="000000"/>
                </a:solidFill>
                <a:latin typeface="Myriad Pro"/>
              </a:rPr>
              <a:t>The Next</a:t>
            </a:r>
            <a:r>
              <a:rPr lang="de-DE" sz="1000">
                <a:solidFill>
                  <a:srgbClr val="009900"/>
                </a:solidFill>
                <a:latin typeface="Myriad Pro"/>
              </a:rPr>
              <a:t> STEP</a:t>
            </a:r>
            <a:r>
              <a:rPr lang="de-DE" sz="1000" baseline="30000">
                <a:solidFill>
                  <a:srgbClr val="000000"/>
                </a:solidFill>
                <a:latin typeface="Myriad Pro"/>
              </a:rPr>
              <a:t>®</a:t>
            </a:r>
            <a:r>
              <a:rPr lang="de-DE" sz="1000">
                <a:solidFill>
                  <a:srgbClr val="009900"/>
                </a:solidFill>
                <a:latin typeface="Myriad Pro"/>
              </a:rPr>
              <a:t> </a:t>
            </a:r>
            <a:r>
              <a:rPr lang="de-DE" sz="1000">
                <a:solidFill>
                  <a:srgbClr val="000000"/>
                </a:solidFill>
                <a:latin typeface="Myriad Pro"/>
              </a:rPr>
              <a:t>in Dispersion  Analysis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695825" y="6424613"/>
            <a:ext cx="304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>
                <a:solidFill>
                  <a:srgbClr val="000000"/>
                </a:solidFill>
                <a:latin typeface="Myriad Pro"/>
              </a:rPr>
              <a:t>www.lum-gmbh.com   www.dispersionletters.com</a:t>
            </a:r>
          </a:p>
        </p:txBody>
      </p:sp>
      <p:sp>
        <p:nvSpPr>
          <p:cNvPr id="4103" name="Line 20"/>
          <p:cNvSpPr>
            <a:spLocks noChangeShapeType="1"/>
          </p:cNvSpPr>
          <p:nvPr/>
        </p:nvSpPr>
        <p:spPr bwMode="auto">
          <a:xfrm flipH="1">
            <a:off x="4638675" y="6324600"/>
            <a:ext cx="0" cy="5334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104" name="Picture 22" descr="LUM-Viereck_transparent_gru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81750"/>
            <a:ext cx="8382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3" descr="bubbl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9900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544D2B88-C724-415D-ADEC-EDFBD6FE49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9" name="Text Box 26"/>
          <p:cNvSpPr txBox="1">
            <a:spLocks noChangeArrowheads="1"/>
          </p:cNvSpPr>
          <p:nvPr/>
        </p:nvSpPr>
        <p:spPr bwMode="auto">
          <a:xfrm>
            <a:off x="7812088" y="6643688"/>
            <a:ext cx="1090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800" b="1">
                <a:solidFill>
                  <a:srgbClr val="000000"/>
                </a:solidFill>
                <a:latin typeface="Arial" pitchFamily="34" charset="0"/>
              </a:rPr>
              <a:t>©</a:t>
            </a:r>
            <a:r>
              <a:rPr lang="de-DE" sz="800">
                <a:solidFill>
                  <a:srgbClr val="000000"/>
                </a:solidFill>
                <a:latin typeface="Arial" pitchFamily="34" charset="0"/>
              </a:rPr>
              <a:t> 2013 LUM GmbH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1187450" y="6424613"/>
            <a:ext cx="243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>
                <a:solidFill>
                  <a:srgbClr val="000000"/>
                </a:solidFill>
                <a:latin typeface="Myriad Pro"/>
              </a:rPr>
              <a:t>The Next</a:t>
            </a:r>
            <a:r>
              <a:rPr lang="de-DE" sz="1000">
                <a:solidFill>
                  <a:srgbClr val="009900"/>
                </a:solidFill>
                <a:latin typeface="Myriad Pro"/>
              </a:rPr>
              <a:t> STEP</a:t>
            </a:r>
            <a:r>
              <a:rPr lang="de-DE" sz="1000" baseline="30000">
                <a:solidFill>
                  <a:srgbClr val="000000"/>
                </a:solidFill>
                <a:latin typeface="Myriad Pro"/>
              </a:rPr>
              <a:t>®</a:t>
            </a:r>
            <a:r>
              <a:rPr lang="de-DE" sz="1000">
                <a:solidFill>
                  <a:srgbClr val="009900"/>
                </a:solidFill>
                <a:latin typeface="Myriad Pro"/>
              </a:rPr>
              <a:t> </a:t>
            </a:r>
            <a:r>
              <a:rPr lang="de-DE" sz="1000">
                <a:solidFill>
                  <a:srgbClr val="000000"/>
                </a:solidFill>
                <a:latin typeface="Myriad Pro"/>
              </a:rPr>
              <a:t>in Dispersion  Analysis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695825" y="6424613"/>
            <a:ext cx="304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>
                <a:solidFill>
                  <a:srgbClr val="000000"/>
                </a:solidFill>
                <a:latin typeface="Myriad Pro"/>
              </a:rPr>
              <a:t>www.lum-gmbh.com   www.dispersionletters.com</a:t>
            </a:r>
          </a:p>
        </p:txBody>
      </p:sp>
      <p:sp>
        <p:nvSpPr>
          <p:cNvPr id="5127" name="Line 20"/>
          <p:cNvSpPr>
            <a:spLocks noChangeShapeType="1"/>
          </p:cNvSpPr>
          <p:nvPr/>
        </p:nvSpPr>
        <p:spPr bwMode="auto">
          <a:xfrm flipH="1">
            <a:off x="4638675" y="6324600"/>
            <a:ext cx="0" cy="5334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128" name="Picture 22" descr="LUM-Viereck_transparent_gru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81750"/>
            <a:ext cx="8382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3" descr="bubbl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9900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836F2D88-1500-4DEE-BDA9-58D9EB3385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9" name="Text Box 26"/>
          <p:cNvSpPr txBox="1">
            <a:spLocks noChangeArrowheads="1"/>
          </p:cNvSpPr>
          <p:nvPr/>
        </p:nvSpPr>
        <p:spPr bwMode="auto">
          <a:xfrm>
            <a:off x="7812088" y="6643688"/>
            <a:ext cx="1090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800" b="1">
                <a:solidFill>
                  <a:srgbClr val="000000"/>
                </a:solidFill>
                <a:latin typeface="Arial" pitchFamily="34" charset="0"/>
              </a:rPr>
              <a:t>©</a:t>
            </a:r>
            <a:r>
              <a:rPr lang="de-DE" sz="800">
                <a:solidFill>
                  <a:srgbClr val="000000"/>
                </a:solidFill>
                <a:latin typeface="Arial" pitchFamily="34" charset="0"/>
              </a:rPr>
              <a:t> 2013 LUM GmbH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6148" name="Picture 23" descr="bubble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9900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815CA21C-8FF9-48E8-B723-EEE8AF7EFE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304" r:id="rId12"/>
    <p:sldLayoutId id="2147484305" r:id="rId13"/>
    <p:sldLayoutId id="2147484306" r:id="rId14"/>
    <p:sldLayoutId id="214748430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1116013" y="6424613"/>
            <a:ext cx="35829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rgbClr val="000000"/>
                </a:solidFill>
                <a:latin typeface="Myriad Pro"/>
              </a:rPr>
              <a:t>The Next</a:t>
            </a:r>
            <a:r>
              <a:rPr lang="de-DE" sz="1000" smtClean="0">
                <a:solidFill>
                  <a:srgbClr val="009900"/>
                </a:solidFill>
                <a:latin typeface="Myriad Pro"/>
              </a:rPr>
              <a:t> STEP</a:t>
            </a:r>
            <a:r>
              <a:rPr lang="de-DE" sz="1000" baseline="30000" smtClean="0">
                <a:solidFill>
                  <a:srgbClr val="000000"/>
                </a:solidFill>
                <a:latin typeface="Myriad Pro"/>
              </a:rPr>
              <a:t>®</a:t>
            </a:r>
            <a:r>
              <a:rPr lang="de-DE" sz="1000" smtClean="0">
                <a:solidFill>
                  <a:srgbClr val="009900"/>
                </a:solidFill>
                <a:latin typeface="Myriad Pro"/>
              </a:rPr>
              <a:t> </a:t>
            </a:r>
            <a:r>
              <a:rPr lang="de-DE" sz="1000" smtClean="0">
                <a:solidFill>
                  <a:srgbClr val="000000"/>
                </a:solidFill>
                <a:latin typeface="Myriad Pro"/>
              </a:rPr>
              <a:t>in Dispersion Analysis &amp; Materials Testing</a:t>
            </a:r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4695825" y="6424613"/>
            <a:ext cx="304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rgbClr val="000000"/>
                </a:solidFill>
                <a:latin typeface="Myriad Pro"/>
              </a:rPr>
              <a:t>www.lum-gmbh.com   www.dispersion-letters.com</a:t>
            </a:r>
          </a:p>
        </p:txBody>
      </p:sp>
      <p:sp>
        <p:nvSpPr>
          <p:cNvPr id="7175" name="Line 20"/>
          <p:cNvSpPr>
            <a:spLocks noChangeShapeType="1"/>
          </p:cNvSpPr>
          <p:nvPr/>
        </p:nvSpPr>
        <p:spPr bwMode="auto">
          <a:xfrm flipH="1">
            <a:off x="4638675" y="6324600"/>
            <a:ext cx="0" cy="5334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176" name="Picture 22" descr="LUM-Viereck_transparent_gru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81750"/>
            <a:ext cx="8382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3" descr="bubble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9900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14A03FEB-1BB5-4D4B-BA63-22C80C2D51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179" name="Text Box 26"/>
          <p:cNvSpPr txBox="1">
            <a:spLocks noChangeArrowheads="1"/>
          </p:cNvSpPr>
          <p:nvPr/>
        </p:nvSpPr>
        <p:spPr bwMode="auto">
          <a:xfrm>
            <a:off x="7812088" y="6643688"/>
            <a:ext cx="1090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800" b="1" smtClean="0">
                <a:solidFill>
                  <a:srgbClr val="000000"/>
                </a:solidFill>
                <a:latin typeface="Arial" pitchFamily="34" charset="0"/>
              </a:rPr>
              <a:t>©</a:t>
            </a:r>
            <a:r>
              <a:rPr lang="de-DE" sz="800" smtClean="0">
                <a:solidFill>
                  <a:srgbClr val="000000"/>
                </a:solidFill>
                <a:latin typeface="Arial" pitchFamily="34" charset="0"/>
              </a:rPr>
              <a:t> 2016 LUM GmbH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3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197" name="Text Box 17"/>
          <p:cNvSpPr txBox="1">
            <a:spLocks noChangeArrowheads="1"/>
          </p:cNvSpPr>
          <p:nvPr/>
        </p:nvSpPr>
        <p:spPr bwMode="auto">
          <a:xfrm>
            <a:off x="1116013" y="6424613"/>
            <a:ext cx="35829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rgbClr val="000000"/>
                </a:solidFill>
                <a:latin typeface="Myriad Pro"/>
              </a:rPr>
              <a:t>The Next</a:t>
            </a:r>
            <a:r>
              <a:rPr lang="de-DE" sz="1000" smtClean="0">
                <a:solidFill>
                  <a:srgbClr val="009900"/>
                </a:solidFill>
                <a:latin typeface="Myriad Pro"/>
              </a:rPr>
              <a:t> STEP</a:t>
            </a:r>
            <a:r>
              <a:rPr lang="de-DE" sz="1000" baseline="30000" smtClean="0">
                <a:solidFill>
                  <a:srgbClr val="000000"/>
                </a:solidFill>
                <a:latin typeface="Myriad Pro"/>
              </a:rPr>
              <a:t>®</a:t>
            </a:r>
            <a:r>
              <a:rPr lang="de-DE" sz="1000" smtClean="0">
                <a:solidFill>
                  <a:srgbClr val="009900"/>
                </a:solidFill>
                <a:latin typeface="Myriad Pro"/>
              </a:rPr>
              <a:t> </a:t>
            </a:r>
            <a:r>
              <a:rPr lang="de-DE" sz="1000" smtClean="0">
                <a:solidFill>
                  <a:srgbClr val="000000"/>
                </a:solidFill>
                <a:latin typeface="Myriad Pro"/>
              </a:rPr>
              <a:t>in Dispersion Analysis &amp; Materials Testing</a:t>
            </a:r>
          </a:p>
        </p:txBody>
      </p: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4695825" y="6424613"/>
            <a:ext cx="304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rgbClr val="000000"/>
                </a:solidFill>
                <a:latin typeface="Myriad Pro"/>
              </a:rPr>
              <a:t>www.lum-gmbh.com   www.dispersion-letters.com</a:t>
            </a:r>
          </a:p>
        </p:txBody>
      </p:sp>
      <p:sp>
        <p:nvSpPr>
          <p:cNvPr id="8199" name="Line 20"/>
          <p:cNvSpPr>
            <a:spLocks noChangeShapeType="1"/>
          </p:cNvSpPr>
          <p:nvPr/>
        </p:nvSpPr>
        <p:spPr bwMode="auto">
          <a:xfrm flipH="1">
            <a:off x="4638675" y="6324600"/>
            <a:ext cx="0" cy="5334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8200" name="Picture 22" descr="LUM-Viereck_transparent_gru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81750"/>
            <a:ext cx="8382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3" descr="bubble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9900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234953D3-F414-4889-BF6F-3A65864ECD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203" name="Text Box 26"/>
          <p:cNvSpPr txBox="1">
            <a:spLocks noChangeArrowheads="1"/>
          </p:cNvSpPr>
          <p:nvPr/>
        </p:nvSpPr>
        <p:spPr bwMode="auto">
          <a:xfrm>
            <a:off x="7812088" y="6643688"/>
            <a:ext cx="1090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800" b="1" smtClean="0">
                <a:solidFill>
                  <a:srgbClr val="000000"/>
                </a:solidFill>
                <a:latin typeface="Arial" pitchFamily="34" charset="0"/>
              </a:rPr>
              <a:t>©</a:t>
            </a:r>
            <a:r>
              <a:rPr lang="de-DE" sz="800" smtClean="0">
                <a:solidFill>
                  <a:srgbClr val="000000"/>
                </a:solidFill>
                <a:latin typeface="Arial" pitchFamily="34" charset="0"/>
              </a:rPr>
              <a:t> 2016 LUM GmbH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3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87450" y="6424613"/>
            <a:ext cx="28876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200" smtClean="0">
                <a:solidFill>
                  <a:srgbClr val="000000"/>
                </a:solidFill>
                <a:latin typeface="Myriad Pro"/>
              </a:rPr>
              <a:t>The Next</a:t>
            </a:r>
            <a:r>
              <a:rPr lang="de-DE" sz="1200" smtClean="0">
                <a:solidFill>
                  <a:srgbClr val="009900"/>
                </a:solidFill>
                <a:latin typeface="Myriad Pro"/>
              </a:rPr>
              <a:t> STEP</a:t>
            </a:r>
            <a:r>
              <a:rPr lang="de-DE" sz="1200" baseline="30000" smtClean="0">
                <a:solidFill>
                  <a:srgbClr val="000000"/>
                </a:solidFill>
                <a:latin typeface="Myriad Pro"/>
              </a:rPr>
              <a:t>®</a:t>
            </a:r>
            <a:r>
              <a:rPr lang="de-DE" sz="1200" smtClean="0">
                <a:solidFill>
                  <a:srgbClr val="009900"/>
                </a:solidFill>
                <a:latin typeface="Myriad Pro"/>
              </a:rPr>
              <a:t> </a:t>
            </a:r>
            <a:r>
              <a:rPr lang="de-DE" sz="1200" smtClean="0">
                <a:solidFill>
                  <a:srgbClr val="000000"/>
                </a:solidFill>
                <a:latin typeface="Myriad Pro"/>
              </a:rPr>
              <a:t>in Dispersion  Analysis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95825" y="6424613"/>
            <a:ext cx="4052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200" smtClean="0">
                <a:solidFill>
                  <a:srgbClr val="000000"/>
                </a:solidFill>
                <a:latin typeface="Myriad Pro"/>
              </a:rPr>
              <a:t>www.lum-gmbh.com,   www.dispersion-letters.com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4638675" y="6324600"/>
            <a:ext cx="0" cy="5334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224" name="Picture 8" descr="LUM-Viereck_transparent_grue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53188"/>
            <a:ext cx="838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bubble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99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9900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A1363481-C321-4F9A-9AD7-49B8177008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812088" y="6643688"/>
            <a:ext cx="10810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800" b="1" smtClean="0">
                <a:solidFill>
                  <a:srgbClr val="000000"/>
                </a:solidFill>
                <a:latin typeface="Arial" pitchFamily="34" charset="0"/>
              </a:rPr>
              <a:t>©</a:t>
            </a:r>
            <a:r>
              <a:rPr lang="de-DE" sz="800" smtClean="0">
                <a:solidFill>
                  <a:srgbClr val="000000"/>
                </a:solidFill>
                <a:latin typeface="Arial" pitchFamily="34" charset="0"/>
              </a:rPr>
              <a:t> 2012 LUM GmbH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10" r:id="rId12"/>
    <p:sldLayoutId id="2147484313" r:id="rId13"/>
    <p:sldLayoutId id="214748431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10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4.emf"/><Relationship Id="rId5" Type="http://schemas.openxmlformats.org/officeDocument/2006/relationships/image" Target="../media/image83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2.docx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0.emf"/><Relationship Id="rId5" Type="http://schemas.openxmlformats.org/officeDocument/2006/relationships/package" Target="../embeddings/Microsoft_Word-Dokument3.docx"/><Relationship Id="rId4" Type="http://schemas.openxmlformats.org/officeDocument/2006/relationships/image" Target="../media/image8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mailto:D.Lerche@LUM-GmbH.de" TargetMode="Externa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18" Type="http://schemas.openxmlformats.org/officeDocument/2006/relationships/image" Target="../media/image29.emf"/><Relationship Id="rId26" Type="http://schemas.openxmlformats.org/officeDocument/2006/relationships/image" Target="../media/image37.emf"/><Relationship Id="rId39" Type="http://schemas.openxmlformats.org/officeDocument/2006/relationships/image" Target="../media/image50.emf"/><Relationship Id="rId21" Type="http://schemas.openxmlformats.org/officeDocument/2006/relationships/image" Target="../media/image32.emf"/><Relationship Id="rId34" Type="http://schemas.openxmlformats.org/officeDocument/2006/relationships/image" Target="../media/image45.emf"/><Relationship Id="rId42" Type="http://schemas.openxmlformats.org/officeDocument/2006/relationships/image" Target="../media/image53.emf"/><Relationship Id="rId47" Type="http://schemas.openxmlformats.org/officeDocument/2006/relationships/image" Target="../media/image58.emf"/><Relationship Id="rId50" Type="http://schemas.openxmlformats.org/officeDocument/2006/relationships/image" Target="../media/image61.emf"/><Relationship Id="rId55" Type="http://schemas.openxmlformats.org/officeDocument/2006/relationships/image" Target="../media/image66.emf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5" Type="http://schemas.openxmlformats.org/officeDocument/2006/relationships/image" Target="../media/image36.emf"/><Relationship Id="rId33" Type="http://schemas.openxmlformats.org/officeDocument/2006/relationships/image" Target="../media/image44.emf"/><Relationship Id="rId38" Type="http://schemas.openxmlformats.org/officeDocument/2006/relationships/image" Target="../media/image49.emf"/><Relationship Id="rId46" Type="http://schemas.openxmlformats.org/officeDocument/2006/relationships/image" Target="../media/image57.emf"/><Relationship Id="rId59" Type="http://schemas.openxmlformats.org/officeDocument/2006/relationships/image" Target="../media/image70.png"/><Relationship Id="rId2" Type="http://schemas.openxmlformats.org/officeDocument/2006/relationships/video" Target="../media/media1.wmv"/><Relationship Id="rId16" Type="http://schemas.openxmlformats.org/officeDocument/2006/relationships/image" Target="../media/image27.png"/><Relationship Id="rId20" Type="http://schemas.openxmlformats.org/officeDocument/2006/relationships/image" Target="../media/image31.emf"/><Relationship Id="rId29" Type="http://schemas.openxmlformats.org/officeDocument/2006/relationships/image" Target="../media/image40.emf"/><Relationship Id="rId41" Type="http://schemas.openxmlformats.org/officeDocument/2006/relationships/image" Target="../media/image52.emf"/><Relationship Id="rId54" Type="http://schemas.openxmlformats.org/officeDocument/2006/relationships/image" Target="../media/image65.emf"/><Relationship Id="rId1" Type="http://schemas.microsoft.com/office/2007/relationships/media" Target="../media/media1.wmv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24" Type="http://schemas.openxmlformats.org/officeDocument/2006/relationships/image" Target="../media/image35.emf"/><Relationship Id="rId32" Type="http://schemas.openxmlformats.org/officeDocument/2006/relationships/image" Target="../media/image43.emf"/><Relationship Id="rId37" Type="http://schemas.openxmlformats.org/officeDocument/2006/relationships/image" Target="../media/image48.emf"/><Relationship Id="rId40" Type="http://schemas.openxmlformats.org/officeDocument/2006/relationships/image" Target="../media/image51.emf"/><Relationship Id="rId45" Type="http://schemas.openxmlformats.org/officeDocument/2006/relationships/image" Target="../media/image56.emf"/><Relationship Id="rId53" Type="http://schemas.openxmlformats.org/officeDocument/2006/relationships/image" Target="../media/image64.emf"/><Relationship Id="rId58" Type="http://schemas.openxmlformats.org/officeDocument/2006/relationships/image" Target="../media/image69.emf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23" Type="http://schemas.openxmlformats.org/officeDocument/2006/relationships/image" Target="../media/image34.emf"/><Relationship Id="rId28" Type="http://schemas.openxmlformats.org/officeDocument/2006/relationships/image" Target="../media/image39.emf"/><Relationship Id="rId36" Type="http://schemas.openxmlformats.org/officeDocument/2006/relationships/image" Target="../media/image47.emf"/><Relationship Id="rId49" Type="http://schemas.openxmlformats.org/officeDocument/2006/relationships/image" Target="../media/image60.emf"/><Relationship Id="rId57" Type="http://schemas.openxmlformats.org/officeDocument/2006/relationships/image" Target="../media/image68.emf"/><Relationship Id="rId10" Type="http://schemas.openxmlformats.org/officeDocument/2006/relationships/image" Target="../media/image21.emf"/><Relationship Id="rId19" Type="http://schemas.openxmlformats.org/officeDocument/2006/relationships/image" Target="../media/image30.emf"/><Relationship Id="rId31" Type="http://schemas.openxmlformats.org/officeDocument/2006/relationships/image" Target="../media/image42.emf"/><Relationship Id="rId44" Type="http://schemas.openxmlformats.org/officeDocument/2006/relationships/image" Target="../media/image55.emf"/><Relationship Id="rId52" Type="http://schemas.openxmlformats.org/officeDocument/2006/relationships/image" Target="../media/image63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emf"/><Relationship Id="rId27" Type="http://schemas.openxmlformats.org/officeDocument/2006/relationships/image" Target="../media/image38.emf"/><Relationship Id="rId30" Type="http://schemas.openxmlformats.org/officeDocument/2006/relationships/image" Target="../media/image41.emf"/><Relationship Id="rId35" Type="http://schemas.openxmlformats.org/officeDocument/2006/relationships/image" Target="../media/image46.emf"/><Relationship Id="rId43" Type="http://schemas.openxmlformats.org/officeDocument/2006/relationships/image" Target="../media/image54.emf"/><Relationship Id="rId48" Type="http://schemas.openxmlformats.org/officeDocument/2006/relationships/image" Target="../media/image59.emf"/><Relationship Id="rId56" Type="http://schemas.openxmlformats.org/officeDocument/2006/relationships/image" Target="../media/image67.emf"/><Relationship Id="rId8" Type="http://schemas.openxmlformats.org/officeDocument/2006/relationships/image" Target="../media/image19.jpeg"/><Relationship Id="rId51" Type="http://schemas.openxmlformats.org/officeDocument/2006/relationships/image" Target="../media/image62.emf"/><Relationship Id="rId3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468313" y="3294112"/>
            <a:ext cx="8229600" cy="1143000"/>
          </a:xfrm>
        </p:spPr>
        <p:txBody>
          <a:bodyPr/>
          <a:lstStyle/>
          <a:p>
            <a:r>
              <a:rPr lang="en-US" sz="2800" dirty="0"/>
              <a:t>High-efficient</a:t>
            </a:r>
            <a:r>
              <a:rPr lang="en-GB" sz="2800" dirty="0"/>
              <a:t> and automatic</a:t>
            </a:r>
            <a:r>
              <a:rPr lang="en-US" sz="2800" dirty="0"/>
              <a:t> determination of Hansen Solubility (</a:t>
            </a:r>
            <a:r>
              <a:rPr lang="en-US" sz="2800" dirty="0" err="1"/>
              <a:t>dispersibility</a:t>
            </a:r>
            <a:r>
              <a:rPr lang="en-US" sz="2800" dirty="0"/>
              <a:t>) </a:t>
            </a:r>
            <a:r>
              <a:rPr lang="en-US" sz="2800" dirty="0" smtClean="0"/>
              <a:t>parameters </a:t>
            </a:r>
            <a:r>
              <a:rPr lang="en-US" sz="2800" dirty="0"/>
              <a:t>of micro-, </a:t>
            </a:r>
            <a:r>
              <a:rPr lang="en-US" sz="2800" dirty="0" err="1"/>
              <a:t>nano</a:t>
            </a:r>
            <a:r>
              <a:rPr lang="en-US" sz="2800" dirty="0"/>
              <a:t>-particles and quantum dots by instrumental in-situ visualization and quantification of sedimentation behavior under normal or high gravity.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err="1" smtClean="0"/>
              <a:t>Dietmar</a:t>
            </a:r>
            <a:r>
              <a:rPr lang="en-US" sz="2400" dirty="0" smtClean="0"/>
              <a:t> </a:t>
            </a:r>
            <a:r>
              <a:rPr lang="en-US" sz="2400" dirty="0" err="1" smtClean="0"/>
              <a:t>Lerche</a:t>
            </a:r>
            <a:r>
              <a:rPr lang="en-US" sz="2400" dirty="0" smtClean="0"/>
              <a:t>, </a:t>
            </a:r>
            <a:r>
              <a:rPr lang="en-US" sz="2000" dirty="0" smtClean="0"/>
              <a:t>LUM GmbH, Berlin, Germany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de-DE" sz="2000" dirty="0" smtClean="0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34923A6-83B7-4866-A140-F759B94B4504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1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3528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9830777-1B8A-4612-9D2C-E3E3C52F7EAD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10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pic>
        <p:nvPicPr>
          <p:cNvPr id="3584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071029"/>
            <a:ext cx="8289925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5536" y="-26988"/>
            <a:ext cx="7231467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latin typeface="+mj-lt"/>
                <a:cs typeface="+mn-cs"/>
              </a:rPr>
              <a:t>General SOP: </a:t>
            </a:r>
          </a:p>
          <a:p>
            <a:pPr>
              <a:defRPr/>
            </a:pPr>
            <a:r>
              <a:rPr lang="de-DE" dirty="0">
                <a:latin typeface="+mj-lt"/>
                <a:cs typeface="+mn-cs"/>
              </a:rPr>
              <a:t>1. </a:t>
            </a:r>
            <a:r>
              <a:rPr lang="de-DE" dirty="0" smtClean="0">
                <a:latin typeface="+mj-lt"/>
                <a:cs typeface="+mn-cs"/>
              </a:rPr>
              <a:t>Select </a:t>
            </a:r>
            <a:r>
              <a:rPr lang="de-DE" dirty="0" err="1">
                <a:latin typeface="+mj-lt"/>
                <a:cs typeface="+mn-cs"/>
              </a:rPr>
              <a:t>appropriate</a:t>
            </a:r>
            <a:r>
              <a:rPr lang="de-DE" dirty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continuous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phase</a:t>
            </a:r>
            <a:r>
              <a:rPr lang="de-DE" dirty="0" smtClean="0">
                <a:latin typeface="+mj-lt"/>
                <a:cs typeface="+mn-cs"/>
              </a:rPr>
              <a:t>/liquid</a:t>
            </a:r>
            <a:endParaRPr lang="de-DE" dirty="0">
              <a:latin typeface="+mj-lt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80692" y="5919788"/>
            <a:ext cx="4251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de-DE" kern="0" dirty="0" smtClean="0">
                <a:solidFill>
                  <a:srgbClr val="003399"/>
                </a:solidFill>
                <a:latin typeface="+mn-lt"/>
                <a:ea typeface="+mj-ea"/>
                <a:cs typeface="Arial"/>
              </a:rPr>
              <a:t>HSPs available from HSPiP </a:t>
            </a:r>
            <a:endParaRPr lang="de-DE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5846" name="Ellipse 3"/>
          <p:cNvSpPr>
            <a:spLocks noChangeArrowheads="1"/>
          </p:cNvSpPr>
          <p:nvPr/>
        </p:nvSpPr>
        <p:spPr bwMode="auto">
          <a:xfrm>
            <a:off x="3851275" y="4672644"/>
            <a:ext cx="1081088" cy="288925"/>
          </a:xfrm>
          <a:prstGeom prst="ellipse">
            <a:avLst/>
          </a:prstGeom>
          <a:noFill/>
          <a:ln w="952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7" name="Ellipse 7"/>
          <p:cNvSpPr>
            <a:spLocks noChangeArrowheads="1"/>
          </p:cNvSpPr>
          <p:nvPr/>
        </p:nvSpPr>
        <p:spPr bwMode="auto">
          <a:xfrm>
            <a:off x="5548791" y="4978821"/>
            <a:ext cx="1079500" cy="287338"/>
          </a:xfrm>
          <a:prstGeom prst="ellipse">
            <a:avLst/>
          </a:prstGeom>
          <a:noFill/>
          <a:ln w="952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Ellipse 8"/>
          <p:cNvSpPr>
            <a:spLocks noChangeArrowheads="1"/>
          </p:cNvSpPr>
          <p:nvPr/>
        </p:nvSpPr>
        <p:spPr bwMode="auto">
          <a:xfrm>
            <a:off x="7235194" y="4978821"/>
            <a:ext cx="1079500" cy="287338"/>
          </a:xfrm>
          <a:prstGeom prst="ellipse">
            <a:avLst/>
          </a:prstGeom>
          <a:noFill/>
          <a:ln w="952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9" name="Ellipse 9"/>
          <p:cNvSpPr>
            <a:spLocks noChangeArrowheads="1"/>
          </p:cNvSpPr>
          <p:nvPr/>
        </p:nvSpPr>
        <p:spPr bwMode="auto">
          <a:xfrm>
            <a:off x="3860800" y="3429000"/>
            <a:ext cx="1081088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0" name="Ellipse 10"/>
          <p:cNvSpPr>
            <a:spLocks noChangeArrowheads="1"/>
          </p:cNvSpPr>
          <p:nvPr/>
        </p:nvSpPr>
        <p:spPr bwMode="auto">
          <a:xfrm>
            <a:off x="5511800" y="2806806"/>
            <a:ext cx="1079500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1" name="Ellipse 11"/>
          <p:cNvSpPr>
            <a:spLocks noChangeArrowheads="1"/>
          </p:cNvSpPr>
          <p:nvPr/>
        </p:nvSpPr>
        <p:spPr bwMode="auto">
          <a:xfrm>
            <a:off x="7241333" y="4065798"/>
            <a:ext cx="1079500" cy="28733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hteck 1"/>
          <p:cNvSpPr/>
          <p:nvPr/>
        </p:nvSpPr>
        <p:spPr bwMode="auto">
          <a:xfrm>
            <a:off x="539552" y="1052736"/>
            <a:ext cx="4608512" cy="3640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List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l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iquids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used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Finn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Talc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15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547664" y="1599922"/>
            <a:ext cx="1005036" cy="2878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</a:t>
            </a: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quid</a:t>
            </a:r>
            <a:endParaRPr kumimoji="0" lang="en-US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A8889A6-47D4-4B43-86EF-7CCF71AA6D93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11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6" y="-26988"/>
            <a:ext cx="7933903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latin typeface="+mj-lt"/>
                <a:cs typeface="+mn-cs"/>
              </a:rPr>
              <a:t>General SOP: </a:t>
            </a:r>
          </a:p>
          <a:p>
            <a:pPr>
              <a:defRPr/>
            </a:pPr>
            <a:r>
              <a:rPr lang="de-DE" dirty="0">
                <a:latin typeface="+mj-lt"/>
                <a:cs typeface="+mn-cs"/>
              </a:rPr>
              <a:t>2. Disperse </a:t>
            </a:r>
            <a:r>
              <a:rPr lang="de-DE" dirty="0" err="1">
                <a:latin typeface="+mj-lt"/>
                <a:cs typeface="+mn-cs"/>
              </a:rPr>
              <a:t>particles</a:t>
            </a:r>
            <a:r>
              <a:rPr lang="de-DE" dirty="0">
                <a:latin typeface="+mj-lt"/>
                <a:cs typeface="+mn-cs"/>
              </a:rPr>
              <a:t> </a:t>
            </a:r>
            <a:r>
              <a:rPr lang="de-DE" dirty="0" err="1">
                <a:latin typeface="+mj-lt"/>
                <a:cs typeface="+mn-cs"/>
              </a:rPr>
              <a:t>into</a:t>
            </a:r>
            <a:r>
              <a:rPr lang="de-DE" dirty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continuous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phases</a:t>
            </a:r>
            <a:r>
              <a:rPr lang="de-DE" dirty="0">
                <a:latin typeface="+mj-lt"/>
                <a:cs typeface="+mn-cs"/>
              </a:rPr>
              <a:t>, </a:t>
            </a:r>
            <a:endParaRPr lang="de-DE" dirty="0" smtClean="0">
              <a:latin typeface="+mj-lt"/>
              <a:cs typeface="+mn-cs"/>
            </a:endParaRPr>
          </a:p>
          <a:p>
            <a:pPr>
              <a:defRPr/>
            </a:pPr>
            <a:r>
              <a:rPr lang="de-DE" dirty="0" err="1">
                <a:latin typeface="+mj-lt"/>
                <a:cs typeface="+mn-cs"/>
              </a:rPr>
              <a:t>m</a:t>
            </a:r>
            <a:r>
              <a:rPr lang="de-DE" dirty="0" err="1" smtClean="0">
                <a:latin typeface="+mj-lt"/>
                <a:cs typeface="+mn-cs"/>
              </a:rPr>
              <a:t>easure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sedimentation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at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earth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or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higher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gravity</a:t>
            </a:r>
            <a:r>
              <a:rPr lang="de-DE" dirty="0" smtClean="0">
                <a:latin typeface="+mj-lt"/>
                <a:cs typeface="+mn-cs"/>
              </a:rPr>
              <a:t> </a:t>
            </a:r>
          </a:p>
          <a:p>
            <a:pPr>
              <a:defRPr/>
            </a:pPr>
            <a:r>
              <a:rPr lang="de-DE" dirty="0" err="1" smtClean="0">
                <a:latin typeface="+mj-lt"/>
                <a:cs typeface="+mn-cs"/>
              </a:rPr>
              <a:t>of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up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to</a:t>
            </a:r>
            <a:r>
              <a:rPr lang="de-DE" dirty="0" smtClean="0">
                <a:latin typeface="+mj-lt"/>
                <a:cs typeface="+mn-cs"/>
              </a:rPr>
              <a:t> 12 </a:t>
            </a:r>
            <a:r>
              <a:rPr lang="de-DE" dirty="0" err="1" smtClean="0">
                <a:latin typeface="+mj-lt"/>
                <a:cs typeface="+mn-cs"/>
              </a:rPr>
              <a:t>samples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 err="1" smtClean="0">
                <a:latin typeface="+mj-lt"/>
                <a:cs typeface="+mn-cs"/>
              </a:rPr>
              <a:t>simultaneously</a:t>
            </a:r>
            <a:r>
              <a:rPr lang="de-DE" dirty="0" smtClean="0">
                <a:latin typeface="+mj-lt"/>
                <a:cs typeface="+mn-cs"/>
              </a:rPr>
              <a:t>. </a:t>
            </a:r>
            <a:endParaRPr lang="de-DE" dirty="0">
              <a:latin typeface="+mj-lt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496" y="2852936"/>
            <a:ext cx="1863011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 err="1">
                <a:latin typeface="+mn-lt"/>
              </a:rPr>
              <a:t>LUMiSizer</a:t>
            </a:r>
            <a:r>
              <a:rPr lang="de-DE" sz="1600" dirty="0" smtClean="0">
                <a:latin typeface="+mn-lt"/>
              </a:rPr>
              <a:t>:</a:t>
            </a:r>
            <a:endParaRPr lang="de-DE" sz="1600" dirty="0">
              <a:latin typeface="+mn-lt"/>
            </a:endParaRPr>
          </a:p>
          <a:p>
            <a:pPr>
              <a:defRPr/>
            </a:pPr>
            <a:r>
              <a:rPr lang="de-DE" sz="1600" dirty="0" smtClean="0">
                <a:latin typeface="+mn-lt"/>
              </a:rPr>
              <a:t>Time </a:t>
            </a:r>
            <a:r>
              <a:rPr lang="de-DE" sz="1600" dirty="0" err="1" smtClean="0">
                <a:latin typeface="+mn-lt"/>
              </a:rPr>
              <a:t>Interval</a:t>
            </a:r>
            <a:r>
              <a:rPr lang="de-DE" sz="1600" dirty="0" smtClean="0">
                <a:latin typeface="+mn-lt"/>
              </a:rPr>
              <a:t>:</a:t>
            </a:r>
          </a:p>
          <a:p>
            <a:pPr>
              <a:defRPr/>
            </a:pPr>
            <a:r>
              <a:rPr lang="de-DE" sz="1600" dirty="0" smtClean="0">
                <a:latin typeface="+mn-lt"/>
              </a:rPr>
              <a:t>2s </a:t>
            </a:r>
            <a:r>
              <a:rPr lang="de-DE" sz="1600" dirty="0" err="1" smtClean="0">
                <a:latin typeface="+mn-lt"/>
              </a:rPr>
              <a:t>to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hours</a:t>
            </a:r>
            <a:r>
              <a:rPr lang="de-DE" sz="1600" dirty="0" smtClean="0">
                <a:latin typeface="+mn-lt"/>
              </a:rPr>
              <a:t> 10s </a:t>
            </a:r>
          </a:p>
          <a:p>
            <a:pPr>
              <a:defRPr/>
            </a:pPr>
            <a:r>
              <a:rPr lang="de-DE" sz="1600" dirty="0" smtClean="0">
                <a:latin typeface="+mn-lt"/>
              </a:rPr>
              <a:t>Temperatur:</a:t>
            </a:r>
          </a:p>
          <a:p>
            <a:pPr>
              <a:defRPr/>
            </a:pPr>
            <a:r>
              <a:rPr lang="de-DE" sz="1600" dirty="0" smtClean="0">
                <a:latin typeface="+mn-lt"/>
              </a:rPr>
              <a:t>4 </a:t>
            </a:r>
            <a:r>
              <a:rPr lang="de-DE" sz="1600" dirty="0" err="1" smtClean="0">
                <a:latin typeface="+mn-lt"/>
              </a:rPr>
              <a:t>to</a:t>
            </a:r>
            <a:r>
              <a:rPr lang="de-DE" sz="1600" dirty="0" smtClean="0">
                <a:latin typeface="+mn-lt"/>
              </a:rPr>
              <a:t> 25°C</a:t>
            </a:r>
          </a:p>
          <a:p>
            <a:pPr>
              <a:defRPr/>
            </a:pPr>
            <a:r>
              <a:rPr lang="de-DE" sz="1600" dirty="0" err="1" smtClean="0">
                <a:latin typeface="+mn-lt"/>
              </a:rPr>
              <a:t>Acceleration</a:t>
            </a:r>
            <a:endParaRPr lang="de-DE" sz="1600" dirty="0" smtClean="0">
              <a:latin typeface="+mn-lt"/>
            </a:endParaRPr>
          </a:p>
          <a:p>
            <a:pPr>
              <a:defRPr/>
            </a:pPr>
            <a:r>
              <a:rPr lang="de-DE" sz="1600" dirty="0" smtClean="0">
                <a:latin typeface="+mn-lt"/>
              </a:rPr>
              <a:t>6 </a:t>
            </a:r>
            <a:r>
              <a:rPr lang="de-DE" sz="1600" dirty="0" err="1" smtClean="0">
                <a:latin typeface="+mn-lt"/>
              </a:rPr>
              <a:t>to</a:t>
            </a:r>
            <a:r>
              <a:rPr lang="de-DE" sz="1600" dirty="0" smtClean="0">
                <a:latin typeface="+mn-lt"/>
              </a:rPr>
              <a:t> 2300 </a:t>
            </a:r>
          </a:p>
          <a:p>
            <a:pPr>
              <a:defRPr/>
            </a:pPr>
            <a:r>
              <a:rPr lang="de-DE" sz="1600" dirty="0" err="1">
                <a:latin typeface="+mn-lt"/>
              </a:rPr>
              <a:t>t</a:t>
            </a:r>
            <a:r>
              <a:rPr lang="de-DE" sz="1600" dirty="0" err="1" smtClean="0">
                <a:latin typeface="+mn-lt"/>
              </a:rPr>
              <a:t>imes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earth</a:t>
            </a:r>
            <a:r>
              <a:rPr lang="de-DE" sz="1600" dirty="0" smtClean="0">
                <a:latin typeface="+mn-lt"/>
              </a:rPr>
              <a:t> </a:t>
            </a:r>
          </a:p>
          <a:p>
            <a:pPr>
              <a:defRPr/>
            </a:pPr>
            <a:r>
              <a:rPr lang="de-DE" sz="1600" dirty="0" err="1" smtClean="0">
                <a:latin typeface="+mn-lt"/>
              </a:rPr>
              <a:t>gravity</a:t>
            </a:r>
            <a:endParaRPr lang="de-DE" sz="1600" dirty="0" smtClean="0">
              <a:latin typeface="+mn-lt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88513"/>
            <a:ext cx="4315003" cy="44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296498" y="4437112"/>
            <a:ext cx="171566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N-Methylformamide</a:t>
            </a:r>
            <a:endParaRPr lang="en-US" sz="12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55776" y="4520153"/>
            <a:ext cx="88998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200" dirty="0">
                <a:latin typeface="+mn-lt"/>
              </a:rPr>
              <a:t>Methanol</a:t>
            </a:r>
            <a:endParaRPr lang="en-US" sz="12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11760" y="2266136"/>
            <a:ext cx="10983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err="1" smtClean="0">
                <a:latin typeface="+mn-lt"/>
              </a:rPr>
              <a:t>Isopropanol</a:t>
            </a:r>
            <a:endParaRPr lang="en-US" sz="12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44008" y="2266136"/>
            <a:ext cx="9989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+mn-lt"/>
              </a:rPr>
              <a:t>n-</a:t>
            </a:r>
            <a:r>
              <a:rPr lang="de-DE" sz="1200" dirty="0" err="1" smtClean="0">
                <a:latin typeface="+mn-lt"/>
              </a:rPr>
              <a:t>Heptane</a:t>
            </a:r>
            <a:endParaRPr lang="en-US" sz="1200" dirty="0">
              <a:latin typeface="+mn-lt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13" y="1878677"/>
            <a:ext cx="2835183" cy="212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37" y="4005064"/>
            <a:ext cx="3074063" cy="22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8B805F2-D82B-47D2-BFAB-581DCA50D006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12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1800" y="119063"/>
            <a:ext cx="7452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>
                <a:latin typeface="+mj-lt"/>
                <a:cs typeface="+mn-cs"/>
              </a:rPr>
              <a:t>General SOP: </a:t>
            </a:r>
          </a:p>
          <a:p>
            <a:pPr>
              <a:defRPr/>
            </a:pPr>
            <a:r>
              <a:rPr lang="de-DE" sz="2800" dirty="0">
                <a:latin typeface="+mj-lt"/>
                <a:cs typeface="+mn-cs"/>
              </a:rPr>
              <a:t>3. </a:t>
            </a:r>
            <a:r>
              <a:rPr lang="de-DE" dirty="0" err="1">
                <a:latin typeface="+mj-lt"/>
                <a:cs typeface="+mn-cs"/>
              </a:rPr>
              <a:t>Calculate</a:t>
            </a:r>
            <a:r>
              <a:rPr lang="de-DE" dirty="0">
                <a:latin typeface="+mj-lt"/>
                <a:cs typeface="+mn-cs"/>
              </a:rPr>
              <a:t> </a:t>
            </a:r>
            <a:r>
              <a:rPr lang="de-DE" dirty="0" err="1">
                <a:latin typeface="+mj-lt"/>
                <a:cs typeface="+mn-cs"/>
              </a:rPr>
              <a:t>sedimentation</a:t>
            </a:r>
            <a:r>
              <a:rPr lang="de-DE" dirty="0">
                <a:latin typeface="+mj-lt"/>
                <a:cs typeface="+mn-cs"/>
              </a:rPr>
              <a:t> time (ST) </a:t>
            </a:r>
            <a:r>
              <a:rPr lang="de-DE" dirty="0" err="1" smtClean="0">
                <a:latin typeface="+mj-lt"/>
                <a:cs typeface="+mn-cs"/>
              </a:rPr>
              <a:t>based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>
                <a:latin typeface="+mj-lt"/>
                <a:cs typeface="+mn-cs"/>
              </a:rPr>
              <a:t>on Integral </a:t>
            </a:r>
            <a:r>
              <a:rPr lang="de-DE" dirty="0" err="1" smtClean="0">
                <a:latin typeface="+mj-lt"/>
                <a:cs typeface="+mn-cs"/>
              </a:rPr>
              <a:t>Extinction</a:t>
            </a:r>
            <a:r>
              <a:rPr lang="de-DE" dirty="0" smtClean="0">
                <a:latin typeface="+mj-lt"/>
                <a:cs typeface="+mn-cs"/>
              </a:rPr>
              <a:t> (IE)</a:t>
            </a:r>
            <a:endParaRPr lang="de-DE" dirty="0">
              <a:latin typeface="+mj-lt"/>
              <a:cs typeface="+mn-cs"/>
            </a:endParaRPr>
          </a:p>
        </p:txBody>
      </p:sp>
      <p:grpSp>
        <p:nvGrpSpPr>
          <p:cNvPr id="37892" name="Gruppieren 2"/>
          <p:cNvGrpSpPr>
            <a:grpSpLocks/>
          </p:cNvGrpSpPr>
          <p:nvPr/>
        </p:nvGrpSpPr>
        <p:grpSpPr bwMode="auto">
          <a:xfrm>
            <a:off x="468313" y="1557338"/>
            <a:ext cx="8752177" cy="4608512"/>
            <a:chOff x="755650" y="1773238"/>
            <a:chExt cx="8752178" cy="4608512"/>
          </a:xfrm>
        </p:grpSpPr>
        <p:pic>
          <p:nvPicPr>
            <p:cNvPr id="37893" name="Grafik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1773238"/>
              <a:ext cx="5329238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2411412" y="3716338"/>
              <a:ext cx="3227388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latin typeface="+mn-lt"/>
                  <a:cs typeface="+mn-cs"/>
                </a:rPr>
                <a:t>Sedimentation time</a:t>
              </a:r>
            </a:p>
          </p:txBody>
        </p:sp>
        <p:cxnSp>
          <p:nvCxnSpPr>
            <p:cNvPr id="37895" name="Gerade Verbindung mit Pfeil 6"/>
            <p:cNvCxnSpPr>
              <a:cxnSpLocks noChangeShapeType="1"/>
            </p:cNvCxnSpPr>
            <p:nvPr/>
          </p:nvCxnSpPr>
          <p:spPr bwMode="auto">
            <a:xfrm flipV="1">
              <a:off x="3779838" y="3284538"/>
              <a:ext cx="1655762" cy="59848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feld 9"/>
            <p:cNvSpPr txBox="1"/>
            <p:nvPr/>
          </p:nvSpPr>
          <p:spPr>
            <a:xfrm>
              <a:off x="6565900" y="4831532"/>
              <a:ext cx="2901950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latin typeface="+mn-lt"/>
                  <a:cs typeface="+mn-cs"/>
                </a:rPr>
                <a:t>E</a:t>
              </a:r>
              <a:r>
                <a:rPr lang="de-DE" baseline="-25000" dirty="0">
                  <a:latin typeface="+mn-lt"/>
                  <a:cs typeface="+mn-cs"/>
                </a:rPr>
                <a:t>0</a:t>
              </a:r>
              <a:r>
                <a:rPr lang="de-DE" dirty="0">
                  <a:latin typeface="+mn-lt"/>
                  <a:cs typeface="+mn-cs"/>
                </a:rPr>
                <a:t> = </a:t>
              </a:r>
              <a:r>
                <a:rPr lang="de-DE" dirty="0" err="1">
                  <a:latin typeface="+mn-lt"/>
                  <a:cs typeface="+mn-cs"/>
                </a:rPr>
                <a:t>extinction</a:t>
              </a:r>
              <a:r>
                <a:rPr lang="de-DE" dirty="0">
                  <a:latin typeface="+mn-lt"/>
                  <a:cs typeface="+mn-cs"/>
                </a:rPr>
                <a:t> </a:t>
              </a:r>
              <a:r>
                <a:rPr lang="de-DE" dirty="0" err="1">
                  <a:latin typeface="+mn-lt"/>
                  <a:cs typeface="+mn-cs"/>
                </a:rPr>
                <a:t>of</a:t>
              </a:r>
              <a:endParaRPr lang="de-DE" dirty="0">
                <a:latin typeface="+mn-lt"/>
                <a:cs typeface="+mn-cs"/>
              </a:endParaRPr>
            </a:p>
            <a:p>
              <a:pPr>
                <a:defRPr/>
              </a:pPr>
              <a:r>
                <a:rPr lang="de-DE" dirty="0">
                  <a:latin typeface="+mn-lt"/>
                  <a:cs typeface="+mn-cs"/>
                </a:rPr>
                <a:t>       pure liquid 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227763" y="2205038"/>
              <a:ext cx="3280065" cy="28007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latin typeface="+mn-lt"/>
                  <a:cs typeface="+mn-cs"/>
                </a:rPr>
                <a:t>ST = time </a:t>
              </a:r>
              <a:r>
                <a:rPr lang="de-DE" dirty="0" err="1">
                  <a:latin typeface="+mn-lt"/>
                  <a:cs typeface="+mn-cs"/>
                </a:rPr>
                <a:t>to</a:t>
              </a:r>
              <a:r>
                <a:rPr lang="de-DE" dirty="0">
                  <a:latin typeface="+mn-lt"/>
                  <a:cs typeface="+mn-cs"/>
                </a:rPr>
                <a:t> </a:t>
              </a:r>
            </a:p>
            <a:p>
              <a:pPr>
                <a:defRPr/>
              </a:pPr>
              <a:r>
                <a:rPr lang="de-DE" dirty="0">
                  <a:latin typeface="+mn-lt"/>
                  <a:cs typeface="+mn-cs"/>
                </a:rPr>
                <a:t>	</a:t>
              </a:r>
              <a:r>
                <a:rPr lang="de-DE" dirty="0" err="1">
                  <a:latin typeface="+mn-lt"/>
                  <a:cs typeface="+mn-cs"/>
                </a:rPr>
                <a:t>reach</a:t>
              </a:r>
              <a:r>
                <a:rPr lang="de-DE" dirty="0">
                  <a:latin typeface="+mn-lt"/>
                  <a:cs typeface="+mn-cs"/>
                </a:rPr>
                <a:t> </a:t>
              </a:r>
            </a:p>
            <a:p>
              <a:pPr>
                <a:defRPr/>
              </a:pPr>
              <a:r>
                <a:rPr lang="de-DE" dirty="0">
                  <a:latin typeface="+mn-lt"/>
                  <a:cs typeface="+mn-cs"/>
                </a:rPr>
                <a:t>	E</a:t>
              </a:r>
              <a:r>
                <a:rPr lang="de-DE" baseline="-25000" dirty="0">
                  <a:latin typeface="+mn-lt"/>
                  <a:cs typeface="+mn-cs"/>
                </a:rPr>
                <a:t>0</a:t>
              </a:r>
              <a:r>
                <a:rPr lang="de-DE" dirty="0">
                  <a:latin typeface="+mn-lt"/>
                  <a:cs typeface="+mn-cs"/>
                </a:rPr>
                <a:t> + </a:t>
              </a:r>
              <a:r>
                <a:rPr lang="de-DE" dirty="0">
                  <a:solidFill>
                    <a:srgbClr val="FF0000"/>
                  </a:solidFill>
                  <a:latin typeface="+mn-lt"/>
                  <a:cs typeface="+mn-cs"/>
                </a:rPr>
                <a:t>0.15</a:t>
              </a:r>
            </a:p>
            <a:p>
              <a:pPr>
                <a:defRPr/>
              </a:pPr>
              <a:r>
                <a:rPr lang="de-DE" sz="2000" dirty="0">
                  <a:solidFill>
                    <a:srgbClr val="FF0000"/>
                  </a:solidFill>
                  <a:latin typeface="+mn-lt"/>
                  <a:cs typeface="+mn-cs"/>
                </a:rPr>
                <a:t>(</a:t>
              </a:r>
              <a:r>
                <a:rPr lang="de-DE" sz="2000" dirty="0" err="1">
                  <a:solidFill>
                    <a:srgbClr val="FF0000"/>
                  </a:solidFill>
                  <a:latin typeface="+mn-lt"/>
                  <a:cs typeface="+mn-cs"/>
                </a:rPr>
                <a:t>or</a:t>
              </a:r>
              <a:r>
                <a:rPr lang="de-DE" sz="2000" dirty="0">
                  <a:solidFill>
                    <a:srgbClr val="FF0000"/>
                  </a:solidFill>
                  <a:latin typeface="+mn-lt"/>
                  <a:cs typeface="+mn-cs"/>
                </a:rPr>
                <a:t> </a:t>
              </a:r>
              <a:r>
                <a:rPr lang="de-DE" sz="2000" dirty="0" err="1">
                  <a:solidFill>
                    <a:srgbClr val="FF0000"/>
                  </a:solidFill>
                  <a:latin typeface="+mn-lt"/>
                  <a:cs typeface="+mn-cs"/>
                </a:rPr>
                <a:t>any</a:t>
              </a:r>
              <a:r>
                <a:rPr lang="de-DE" sz="2000" dirty="0">
                  <a:solidFill>
                    <a:srgbClr val="FF0000"/>
                  </a:solidFill>
                  <a:latin typeface="+mn-lt"/>
                  <a:cs typeface="+mn-cs"/>
                </a:rPr>
                <a:t> </a:t>
              </a:r>
            </a:p>
            <a:p>
              <a:pPr>
                <a:defRPr/>
              </a:pPr>
              <a:r>
                <a:rPr lang="de-DE" sz="2000" dirty="0" err="1">
                  <a:solidFill>
                    <a:srgbClr val="FF0000"/>
                  </a:solidFill>
                  <a:latin typeface="+mn-lt"/>
                  <a:cs typeface="+mn-cs"/>
                </a:rPr>
                <a:t>appropriate</a:t>
              </a:r>
              <a:r>
                <a:rPr lang="de-DE" sz="2000" dirty="0">
                  <a:solidFill>
                    <a:srgbClr val="FF0000"/>
                  </a:solidFill>
                  <a:latin typeface="+mn-lt"/>
                  <a:cs typeface="+mn-cs"/>
                </a:rPr>
                <a:t> </a:t>
              </a:r>
              <a:r>
                <a:rPr lang="de-DE" sz="2000" dirty="0" err="1">
                  <a:solidFill>
                    <a:srgbClr val="FF0000"/>
                  </a:solidFill>
                  <a:latin typeface="+mn-lt"/>
                  <a:cs typeface="+mn-cs"/>
                </a:rPr>
                <a:t>value</a:t>
              </a:r>
              <a:r>
                <a:rPr lang="de-DE" sz="2000" dirty="0">
                  <a:solidFill>
                    <a:srgbClr val="FF0000"/>
                  </a:solidFill>
                  <a:latin typeface="+mn-lt"/>
                  <a:cs typeface="+mn-cs"/>
                </a:rPr>
                <a:t> </a:t>
              </a:r>
            </a:p>
            <a:p>
              <a:pPr>
                <a:defRPr/>
              </a:pPr>
              <a:r>
                <a:rPr lang="de-DE" sz="2000" dirty="0" err="1">
                  <a:solidFill>
                    <a:srgbClr val="FF0000"/>
                  </a:solidFill>
                  <a:latin typeface="+mn-lt"/>
                  <a:cs typeface="+mn-cs"/>
                </a:rPr>
                <a:t>according</a:t>
              </a:r>
              <a:r>
                <a:rPr lang="de-DE" sz="2000" dirty="0">
                  <a:solidFill>
                    <a:srgbClr val="FF0000"/>
                  </a:solidFill>
                  <a:latin typeface="+mn-lt"/>
                  <a:cs typeface="+mn-cs"/>
                </a:rPr>
                <a:t> </a:t>
              </a:r>
              <a:r>
                <a:rPr lang="de-DE" sz="2000" dirty="0" err="1">
                  <a:solidFill>
                    <a:srgbClr val="FF0000"/>
                  </a:solidFill>
                  <a:latin typeface="+mn-lt"/>
                  <a:cs typeface="+mn-cs"/>
                </a:rPr>
                <a:t>to</a:t>
              </a:r>
              <a:r>
                <a:rPr lang="de-DE" sz="2000" dirty="0">
                  <a:solidFill>
                    <a:srgbClr val="FF0000"/>
                  </a:solidFill>
                  <a:latin typeface="+mn-lt"/>
                  <a:cs typeface="+mn-cs"/>
                </a:rPr>
                <a:t> </a:t>
              </a:r>
            </a:p>
            <a:p>
              <a:pPr>
                <a:defRPr/>
              </a:pPr>
              <a:r>
                <a:rPr lang="de-DE" sz="2000" dirty="0" err="1">
                  <a:solidFill>
                    <a:srgbClr val="FF0000"/>
                  </a:solidFill>
                  <a:latin typeface="+mn-lt"/>
                  <a:cs typeface="+mn-cs"/>
                </a:rPr>
                <a:t>s</a:t>
              </a:r>
              <a:r>
                <a:rPr lang="de-DE" sz="2000" dirty="0" err="1" smtClean="0">
                  <a:solidFill>
                    <a:srgbClr val="FF0000"/>
                  </a:solidFill>
                  <a:latin typeface="+mn-lt"/>
                  <a:cs typeface="+mn-cs"/>
                </a:rPr>
                <a:t>edimentation</a:t>
              </a:r>
              <a:r>
                <a:rPr lang="de-DE" sz="2000" dirty="0" smtClean="0">
                  <a:solidFill>
                    <a:srgbClr val="FF0000"/>
                  </a:solidFill>
                  <a:latin typeface="+mn-lt"/>
                  <a:cs typeface="+mn-cs"/>
                </a:rPr>
                <a:t> </a:t>
              </a:r>
              <a:r>
                <a:rPr lang="de-DE" sz="2000" dirty="0" err="1" smtClean="0">
                  <a:solidFill>
                    <a:srgbClr val="FF0000"/>
                  </a:solidFill>
                  <a:latin typeface="+mn-lt"/>
                  <a:cs typeface="+mn-cs"/>
                </a:rPr>
                <a:t>kinetics</a:t>
              </a:r>
              <a:r>
                <a:rPr lang="de-DE" sz="2000" dirty="0">
                  <a:solidFill>
                    <a:srgbClr val="FF0000"/>
                  </a:solidFill>
                  <a:latin typeface="+mn-lt"/>
                  <a:cs typeface="+mn-cs"/>
                </a:rPr>
                <a:t>)</a:t>
              </a:r>
              <a:r>
                <a:rPr lang="de-DE" sz="2000" dirty="0">
                  <a:latin typeface="+mn-lt"/>
                  <a:cs typeface="+mn-cs"/>
                </a:rPr>
                <a:t> </a:t>
              </a:r>
            </a:p>
            <a:p>
              <a:pPr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cxnSp>
        <p:nvCxnSpPr>
          <p:cNvPr id="4" name="Gerade Verbindung mit Pfeil 3"/>
          <p:cNvCxnSpPr/>
          <p:nvPr/>
        </p:nvCxnSpPr>
        <p:spPr bwMode="auto">
          <a:xfrm flipH="1">
            <a:off x="5797550" y="5056306"/>
            <a:ext cx="5746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EC231-365A-4080-BD8C-EEBA9FD7074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49155" name="Picture 6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18" y="2201267"/>
            <a:ext cx="6408712" cy="41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3568" y="1743199"/>
            <a:ext cx="7776864" cy="430887"/>
          </a:xfrm>
          <a:prstGeom prst="rect">
            <a:avLst/>
          </a:prstGeom>
          <a:solidFill>
            <a:srgbClr val="BBE0E3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200" dirty="0">
                <a:latin typeface="+mn-lt"/>
                <a:cs typeface="+mn-cs"/>
              </a:rPr>
              <a:t>A</a:t>
            </a:r>
            <a:r>
              <a:rPr lang="de-DE" sz="2200" dirty="0" smtClean="0">
                <a:latin typeface="+mn-lt"/>
                <a:cs typeface="+mn-cs"/>
              </a:rPr>
              <a:t>bsolute ST </a:t>
            </a:r>
            <a:r>
              <a:rPr lang="de-DE" sz="2200" dirty="0" err="1" smtClean="0">
                <a:latin typeface="+mn-lt"/>
                <a:cs typeface="+mn-cs"/>
              </a:rPr>
              <a:t>of</a:t>
            </a:r>
            <a:r>
              <a:rPr lang="de-DE" sz="2200" dirty="0" smtClean="0">
                <a:latin typeface="+mn-lt"/>
                <a:cs typeface="+mn-cs"/>
              </a:rPr>
              <a:t> Finn </a:t>
            </a:r>
            <a:r>
              <a:rPr lang="de-DE" sz="2200" dirty="0" err="1" smtClean="0">
                <a:latin typeface="+mn-lt"/>
                <a:cs typeface="+mn-cs"/>
              </a:rPr>
              <a:t>Calc</a:t>
            </a:r>
            <a:r>
              <a:rPr lang="de-DE" sz="2200" dirty="0" smtClean="0">
                <a:latin typeface="+mn-lt"/>
                <a:cs typeface="+mn-cs"/>
              </a:rPr>
              <a:t> </a:t>
            </a:r>
            <a:r>
              <a:rPr lang="de-DE" sz="2200" dirty="0" err="1" smtClean="0">
                <a:latin typeface="+mn-lt"/>
                <a:cs typeface="+mn-cs"/>
              </a:rPr>
              <a:t>dispersed</a:t>
            </a:r>
            <a:r>
              <a:rPr lang="de-DE" sz="2200" dirty="0" smtClean="0">
                <a:latin typeface="+mn-lt"/>
                <a:cs typeface="+mn-cs"/>
              </a:rPr>
              <a:t> in different </a:t>
            </a:r>
            <a:r>
              <a:rPr lang="de-DE" sz="2200" dirty="0" err="1" smtClean="0">
                <a:latin typeface="+mn-lt"/>
                <a:cs typeface="+mn-cs"/>
              </a:rPr>
              <a:t>liquids</a:t>
            </a:r>
            <a:endParaRPr lang="de-DE" sz="2200" dirty="0">
              <a:latin typeface="+mn-lt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74748" y="119063"/>
            <a:ext cx="7526419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latin typeface="+mj-lt"/>
                <a:cs typeface="+mn-cs"/>
              </a:rPr>
              <a:t>General SOP: </a:t>
            </a:r>
          </a:p>
          <a:p>
            <a:pPr>
              <a:defRPr/>
            </a:pPr>
            <a:r>
              <a:rPr lang="de-DE" dirty="0">
                <a:latin typeface="+mj-lt"/>
                <a:cs typeface="+mn-cs"/>
              </a:rPr>
              <a:t>3. </a:t>
            </a:r>
            <a:r>
              <a:rPr lang="de-DE" dirty="0" err="1">
                <a:latin typeface="+mj-lt"/>
                <a:cs typeface="+mn-cs"/>
              </a:rPr>
              <a:t>Calculate</a:t>
            </a:r>
            <a:r>
              <a:rPr lang="de-DE" dirty="0">
                <a:latin typeface="+mj-lt"/>
                <a:cs typeface="+mn-cs"/>
              </a:rPr>
              <a:t> </a:t>
            </a:r>
            <a:r>
              <a:rPr lang="de-DE" dirty="0" err="1">
                <a:latin typeface="+mj-lt"/>
                <a:cs typeface="+mn-cs"/>
              </a:rPr>
              <a:t>sedimentation</a:t>
            </a:r>
            <a:r>
              <a:rPr lang="de-DE" dirty="0">
                <a:latin typeface="+mj-lt"/>
                <a:cs typeface="+mn-cs"/>
              </a:rPr>
              <a:t> time (ST) </a:t>
            </a:r>
            <a:r>
              <a:rPr lang="de-DE" dirty="0" err="1" smtClean="0">
                <a:latin typeface="+mj-lt"/>
                <a:cs typeface="+mn-cs"/>
              </a:rPr>
              <a:t>based</a:t>
            </a:r>
            <a:r>
              <a:rPr lang="de-DE" dirty="0" smtClean="0">
                <a:latin typeface="+mj-lt"/>
                <a:cs typeface="+mn-cs"/>
              </a:rPr>
              <a:t> </a:t>
            </a:r>
            <a:r>
              <a:rPr lang="de-DE" dirty="0">
                <a:latin typeface="+mj-lt"/>
                <a:cs typeface="+mn-cs"/>
              </a:rPr>
              <a:t>on </a:t>
            </a:r>
            <a:endParaRPr lang="de-DE" dirty="0" smtClean="0">
              <a:latin typeface="+mj-lt"/>
              <a:cs typeface="+mn-cs"/>
            </a:endParaRPr>
          </a:p>
          <a:p>
            <a:pPr>
              <a:defRPr/>
            </a:pPr>
            <a:r>
              <a:rPr lang="de-DE" dirty="0" smtClean="0">
                <a:latin typeface="+mj-lt"/>
                <a:cs typeface="+mn-cs"/>
              </a:rPr>
              <a:t>Integral </a:t>
            </a:r>
            <a:r>
              <a:rPr lang="de-DE" dirty="0" err="1" smtClean="0">
                <a:latin typeface="+mj-lt"/>
                <a:cs typeface="+mn-cs"/>
              </a:rPr>
              <a:t>Extinction</a:t>
            </a:r>
            <a:r>
              <a:rPr lang="de-DE" dirty="0" smtClean="0">
                <a:latin typeface="+mj-lt"/>
                <a:cs typeface="+mn-cs"/>
              </a:rPr>
              <a:t> (IE)</a:t>
            </a:r>
            <a:endParaRPr lang="de-DE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239000" y="6572200"/>
            <a:ext cx="1905000" cy="457200"/>
          </a:xfrm>
        </p:spPr>
        <p:txBody>
          <a:bodyPr/>
          <a:lstStyle/>
          <a:p>
            <a:pPr>
              <a:defRPr/>
            </a:pPr>
            <a:fld id="{24BEC231-365A-4080-BD8C-EEBA9FD7074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"/>
          <a:stretch>
            <a:fillRect/>
          </a:stretch>
        </p:blipFill>
        <p:spPr bwMode="auto">
          <a:xfrm>
            <a:off x="7084" y="764704"/>
            <a:ext cx="5068972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05048" y="-99392"/>
            <a:ext cx="8136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>
                <a:latin typeface="+mj-lt"/>
              </a:rPr>
              <a:t>General SOP: </a:t>
            </a:r>
          </a:p>
          <a:p>
            <a:pPr marL="449263" indent="-449263">
              <a:defRPr/>
            </a:pPr>
            <a:r>
              <a:rPr lang="de-DE" dirty="0">
                <a:latin typeface="+mj-lt"/>
              </a:rPr>
              <a:t>4. Relative </a:t>
            </a:r>
            <a:r>
              <a:rPr lang="de-DE" dirty="0" err="1" smtClean="0">
                <a:latin typeface="+mj-lt"/>
              </a:rPr>
              <a:t>sedimentation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>
                <a:latin typeface="+mj-lt"/>
              </a:rPr>
              <a:t>times</a:t>
            </a:r>
            <a:r>
              <a:rPr lang="de-DE" dirty="0">
                <a:latin typeface="+mj-lt"/>
              </a:rPr>
              <a:t> </a:t>
            </a:r>
            <a:r>
              <a:rPr lang="de-DE" dirty="0" smtClean="0">
                <a:latin typeface="+mj-lt"/>
              </a:rPr>
              <a:t>RST</a:t>
            </a:r>
            <a:endParaRPr lang="de-DE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5393241" y="1844824"/>
                <a:ext cx="3168352" cy="1131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𝑅𝑆𝑇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𝑠𝑒𝑑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41" y="1844824"/>
                <a:ext cx="3168352" cy="1131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453348" y="2924944"/>
            <a:ext cx="2582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Proposed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by</a:t>
            </a:r>
            <a:r>
              <a:rPr lang="de-DE" sz="1600" dirty="0" smtClean="0">
                <a:latin typeface="+mn-lt"/>
              </a:rPr>
              <a:t> C. Hansen</a:t>
            </a:r>
            <a:endParaRPr lang="en-US" sz="16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913" y="4437112"/>
            <a:ext cx="3592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latin typeface="+mn-lt"/>
              </a:rPr>
              <a:t>Exten</a:t>
            </a:r>
            <a:r>
              <a:rPr lang="de-DE" sz="1600" dirty="0" err="1" smtClean="0">
                <a:latin typeface="+mn-lt"/>
              </a:rPr>
              <a:t>tion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dimensionless</a:t>
            </a:r>
            <a:r>
              <a:rPr lang="de-DE" sz="1600" dirty="0" smtClean="0">
                <a:latin typeface="+mn-lt"/>
              </a:rPr>
              <a:t> RST</a:t>
            </a:r>
          </a:p>
          <a:p>
            <a:endParaRPr lang="de-DE" sz="1600" dirty="0">
              <a:latin typeface="+mn-lt"/>
            </a:endParaRPr>
          </a:p>
          <a:p>
            <a:endParaRPr lang="de-DE" sz="1600" dirty="0" smtClean="0">
              <a:latin typeface="+mn-lt"/>
            </a:endParaRPr>
          </a:p>
          <a:p>
            <a:endParaRPr lang="de-DE" sz="1600" dirty="0">
              <a:latin typeface="+mn-lt"/>
            </a:endParaRPr>
          </a:p>
          <a:p>
            <a:endParaRPr lang="de-DE" sz="1600" dirty="0" smtClean="0">
              <a:latin typeface="+mn-lt"/>
            </a:endParaRPr>
          </a:p>
          <a:p>
            <a:r>
              <a:rPr lang="de-DE" sz="1600" dirty="0">
                <a:latin typeface="+mn-lt"/>
              </a:rPr>
              <a:t>A</a:t>
            </a:r>
            <a:r>
              <a:rPr lang="de-DE" sz="1600" dirty="0" smtClean="0">
                <a:latin typeface="+mn-lt"/>
              </a:rPr>
              <a:t>ccounts also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gravity</a:t>
            </a:r>
            <a:r>
              <a:rPr lang="de-DE" sz="1600" dirty="0" smtClean="0">
                <a:latin typeface="+mn-lt"/>
              </a:rPr>
              <a:t> </a:t>
            </a:r>
          </a:p>
          <a:p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optical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path</a:t>
            </a:r>
            <a:endParaRPr lang="en-US" sz="1600" dirty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2178621" y="3947864"/>
            <a:ext cx="1385267" cy="345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 err="1" smtClean="0">
                <a:latin typeface="Arial" pitchFamily="34" charset="0"/>
              </a:rPr>
              <a:t>l</a:t>
            </a: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iquids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-36512" y="4677847"/>
                <a:ext cx="4065151" cy="1131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𝑅𝑆𝑇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𝑠𝑒𝑑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𝑐𝑒𝑙𝑙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677847"/>
                <a:ext cx="4065151" cy="11312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5488561" y="1239144"/>
            <a:ext cx="258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defRPr/>
            </a:pPr>
            <a:r>
              <a:rPr lang="de-DE" sz="1600" dirty="0">
                <a:latin typeface="+mn-lt"/>
              </a:rPr>
              <a:t>A</a:t>
            </a:r>
            <a:r>
              <a:rPr lang="de-DE" sz="1600" dirty="0" smtClean="0">
                <a:latin typeface="+mn-lt"/>
              </a:rPr>
              <a:t>ccounts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density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>
                <a:latin typeface="+mn-lt"/>
              </a:rPr>
              <a:t>&amp; </a:t>
            </a:r>
            <a:endParaRPr lang="de-DE" sz="1600" dirty="0" smtClean="0">
              <a:latin typeface="+mn-lt"/>
            </a:endParaRPr>
          </a:p>
          <a:p>
            <a:pPr marL="449263" indent="-449263">
              <a:defRPr/>
            </a:pPr>
            <a:r>
              <a:rPr lang="de-DE" sz="1600" dirty="0" err="1" smtClean="0">
                <a:latin typeface="+mn-lt"/>
              </a:rPr>
              <a:t>viscosity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differences</a:t>
            </a:r>
            <a:r>
              <a:rPr lang="de-DE" sz="1600" dirty="0">
                <a:latin typeface="+mn-lt"/>
              </a:rPr>
              <a:t> 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24824"/>
              </p:ext>
            </p:extLst>
          </p:nvPr>
        </p:nvGraphicFramePr>
        <p:xfrm>
          <a:off x="4028639" y="3354113"/>
          <a:ext cx="5244047" cy="3531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SPW 13.0 Graph" r:id="rId6" imgW="7051696" imgH="4334114" progId="SigmaPlotGraphicObject.12">
                  <p:embed/>
                </p:oleObj>
              </mc:Choice>
              <mc:Fallback>
                <p:oleObj name="SPW 13.0 Graph" r:id="rId6" imgW="7051696" imgH="4334114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8639" y="3354113"/>
                        <a:ext cx="5244047" cy="3531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4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0775"/>
            <a:ext cx="45005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"/>
          <a:stretch>
            <a:fillRect/>
          </a:stretch>
        </p:blipFill>
        <p:spPr bwMode="auto">
          <a:xfrm>
            <a:off x="467544" y="836712"/>
            <a:ext cx="35988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3238" y="6381750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9F72390C-07D0-4154-A171-98C12F65F683}" type="slidenum">
              <a:rPr lang="de-DE" altLang="de-DE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pPr algn="r" eaLnBrk="1" hangingPunct="1"/>
              <a:t>15</a:t>
            </a:fld>
            <a:endParaRPr lang="de-DE" altLang="de-DE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942200" y="986671"/>
            <a:ext cx="186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dirty="0" smtClean="0">
                <a:latin typeface="Arial" pitchFamily="34" charset="0"/>
              </a:rPr>
              <a:t> </a:t>
            </a:r>
            <a:r>
              <a:rPr lang="de-DE" sz="2000" dirty="0">
                <a:latin typeface="Arial" pitchFamily="34" charset="0"/>
              </a:rPr>
              <a:t>Finn </a:t>
            </a:r>
            <a:r>
              <a:rPr lang="de-DE" sz="2000" dirty="0" err="1">
                <a:latin typeface="Arial" pitchFamily="34" charset="0"/>
              </a:rPr>
              <a:t>Talc</a:t>
            </a:r>
            <a:r>
              <a:rPr lang="de-DE" sz="2000" dirty="0">
                <a:latin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</a:rPr>
              <a:t>M15</a:t>
            </a:r>
            <a:endParaRPr lang="de-DE" sz="2000" dirty="0">
              <a:latin typeface="Arial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4586288" y="4437063"/>
            <a:ext cx="48371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>
                <a:latin typeface="Arial" pitchFamily="34" charset="0"/>
              </a:rPr>
              <a:t>δ</a:t>
            </a:r>
            <a:r>
              <a:rPr lang="en-GB" baseline="-25000">
                <a:latin typeface="Arial" pitchFamily="34" charset="0"/>
              </a:rPr>
              <a:t>d </a:t>
            </a:r>
            <a:r>
              <a:rPr lang="en-GB">
                <a:latin typeface="Arial" pitchFamily="34" charset="0"/>
              </a:rPr>
              <a:t>=12.1 MPa</a:t>
            </a:r>
            <a:r>
              <a:rPr lang="en-GB" baseline="30000">
                <a:latin typeface="Arial" pitchFamily="34" charset="0"/>
              </a:rPr>
              <a:t>0.5</a:t>
            </a:r>
            <a:r>
              <a:rPr lang="en-GB">
                <a:latin typeface="Arial" pitchFamily="34" charset="0"/>
              </a:rPr>
              <a:t>; δ</a:t>
            </a:r>
            <a:r>
              <a:rPr lang="en-GB" baseline="-25000">
                <a:latin typeface="Arial" pitchFamily="34" charset="0"/>
              </a:rPr>
              <a:t>P </a:t>
            </a:r>
            <a:r>
              <a:rPr lang="en-GB">
                <a:latin typeface="Arial" pitchFamily="34" charset="0"/>
              </a:rPr>
              <a:t>=17.7 MPa</a:t>
            </a:r>
            <a:r>
              <a:rPr lang="en-GB" baseline="30000">
                <a:latin typeface="Arial" pitchFamily="34" charset="0"/>
              </a:rPr>
              <a:t>0.5</a:t>
            </a:r>
            <a:endParaRPr lang="en-GB">
              <a:latin typeface="Arial" pitchFamily="34" charset="0"/>
            </a:endParaRPr>
          </a:p>
          <a:p>
            <a:pPr eaLnBrk="1" hangingPunct="1"/>
            <a:r>
              <a:rPr lang="en-GB">
                <a:latin typeface="Arial" pitchFamily="34" charset="0"/>
              </a:rPr>
              <a:t>δ</a:t>
            </a:r>
            <a:r>
              <a:rPr lang="en-GB" baseline="-25000">
                <a:latin typeface="Arial" pitchFamily="34" charset="0"/>
              </a:rPr>
              <a:t>h </a:t>
            </a:r>
            <a:r>
              <a:rPr lang="en-GB">
                <a:latin typeface="Arial" pitchFamily="34" charset="0"/>
              </a:rPr>
              <a:t>=3.9 MPa</a:t>
            </a:r>
            <a:r>
              <a:rPr lang="en-GB" baseline="30000">
                <a:latin typeface="Arial" pitchFamily="34" charset="0"/>
              </a:rPr>
              <a:t>0.5</a:t>
            </a:r>
            <a:r>
              <a:rPr lang="en-GB">
                <a:latin typeface="Arial" pitchFamily="34" charset="0"/>
              </a:rPr>
              <a:t>; R</a:t>
            </a:r>
            <a:r>
              <a:rPr lang="en-GB" sz="1600">
                <a:latin typeface="Arial" pitchFamily="34" charset="0"/>
              </a:rPr>
              <a:t>0 </a:t>
            </a:r>
            <a:r>
              <a:rPr lang="en-GB">
                <a:latin typeface="Arial" pitchFamily="34" charset="0"/>
              </a:rPr>
              <a:t>=9.1 MPa</a:t>
            </a:r>
            <a:r>
              <a:rPr lang="en-GB" baseline="30000">
                <a:latin typeface="Arial" pitchFamily="34" charset="0"/>
              </a:rPr>
              <a:t>0.5</a:t>
            </a:r>
          </a:p>
          <a:p>
            <a:pPr eaLnBrk="1" hangingPunct="1"/>
            <a:endParaRPr lang="en-GB">
              <a:latin typeface="Arial" pitchFamily="34" charset="0"/>
            </a:endParaRPr>
          </a:p>
          <a:p>
            <a:pPr eaLnBrk="1" hangingPunct="1"/>
            <a:r>
              <a:rPr lang="de-DE" sz="1800">
                <a:latin typeface="Arial" pitchFamily="34" charset="0"/>
              </a:rPr>
              <a:t>by HSPiP-software, Abbott</a:t>
            </a:r>
            <a:endParaRPr lang="en-GB" sz="1800"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75175" y="5805488"/>
            <a:ext cx="40093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latin typeface="+mn-lt"/>
                <a:cs typeface="+mn-cs"/>
              </a:rPr>
              <a:t>Lerche et al., Dispersion Letters </a:t>
            </a:r>
            <a:r>
              <a:rPr lang="de-DE" sz="1200" dirty="0" smtClean="0">
                <a:latin typeface="+mn-lt"/>
                <a:cs typeface="+mn-cs"/>
              </a:rPr>
              <a:t>5 (2015) 13 - 18</a:t>
            </a:r>
            <a:endParaRPr lang="de-DE" sz="1200" dirty="0">
              <a:latin typeface="+mn-lt"/>
              <a:cs typeface="+mn-cs"/>
            </a:endParaRPr>
          </a:p>
          <a:p>
            <a:pPr>
              <a:defRPr/>
            </a:pPr>
            <a:r>
              <a:rPr lang="de-DE" sz="1200" dirty="0" err="1">
                <a:latin typeface="+mn-lt"/>
                <a:cs typeface="+mn-cs"/>
              </a:rPr>
              <a:t>Süss</a:t>
            </a:r>
            <a:r>
              <a:rPr lang="de-DE" sz="1200" dirty="0">
                <a:latin typeface="+mn-lt"/>
                <a:cs typeface="+mn-cs"/>
              </a:rPr>
              <a:t> et al., in </a:t>
            </a:r>
            <a:r>
              <a:rPr lang="de-DE" sz="1200" dirty="0" err="1">
                <a:latin typeface="+mn-lt"/>
                <a:cs typeface="+mn-cs"/>
              </a:rPr>
              <a:t>preparation</a:t>
            </a:r>
            <a:endParaRPr lang="de-DE" sz="1200" dirty="0">
              <a:latin typeface="+mn-lt"/>
              <a:cs typeface="+mn-cs"/>
            </a:endParaRPr>
          </a:p>
        </p:txBody>
      </p:sp>
      <p:pic>
        <p:nvPicPr>
          <p:cNvPr id="39945" name="Picture 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>
            <a:fillRect/>
          </a:stretch>
        </p:blipFill>
        <p:spPr bwMode="auto">
          <a:xfrm>
            <a:off x="421414" y="3941762"/>
            <a:ext cx="3671888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-2" r="40414" b="-19086"/>
          <a:stretch>
            <a:fillRect/>
          </a:stretch>
        </p:blipFill>
        <p:spPr bwMode="auto">
          <a:xfrm>
            <a:off x="2123728" y="4576763"/>
            <a:ext cx="18542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41338" y="14288"/>
            <a:ext cx="6910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65" rIns="0" bIns="0"/>
          <a:lstStyle>
            <a:lvl1pPr marL="342900" indent="-3286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spcAft>
                <a:spcPts val="1282"/>
              </a:spcAft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+mj-lt"/>
                <a:cs typeface="+mn-cs"/>
              </a:rPr>
              <a:t>			</a:t>
            </a:r>
            <a:endParaRPr lang="de-DE" altLang="de-DE" sz="4400" dirty="0">
              <a:solidFill>
                <a:srgbClr val="009900"/>
              </a:solidFill>
              <a:latin typeface="Calibri Light" pitchFamily="32" charset="0"/>
              <a:cs typeface="+mn-cs"/>
            </a:endParaRPr>
          </a:p>
        </p:txBody>
      </p:sp>
      <p:sp>
        <p:nvSpPr>
          <p:cNvPr id="39948" name="Textfeld 16"/>
          <p:cNvSpPr txBox="1">
            <a:spLocks noChangeArrowheads="1"/>
          </p:cNvSpPr>
          <p:nvPr/>
        </p:nvSpPr>
        <p:spPr bwMode="auto">
          <a:xfrm>
            <a:off x="1047750" y="3429000"/>
            <a:ext cx="311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dirty="0" err="1">
                <a:latin typeface="Arial" pitchFamily="34" charset="0"/>
              </a:rPr>
              <a:t>Normalization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RST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51519" y="16168"/>
            <a:ext cx="9409113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dirty="0">
                <a:latin typeface="+mj-lt"/>
                <a:cs typeface="+mn-cs"/>
              </a:rPr>
              <a:t>General SOP: 		</a:t>
            </a:r>
          </a:p>
          <a:p>
            <a:pPr>
              <a:defRPr/>
            </a:pPr>
            <a:r>
              <a:rPr lang="de-DE" dirty="0">
                <a:latin typeface="+mj-lt"/>
                <a:cs typeface="+mn-cs"/>
              </a:rPr>
              <a:t>5. Score RST </a:t>
            </a:r>
            <a:r>
              <a:rPr lang="de-DE" dirty="0" err="1">
                <a:latin typeface="+mj-lt"/>
                <a:cs typeface="+mn-cs"/>
              </a:rPr>
              <a:t>to</a:t>
            </a:r>
            <a:r>
              <a:rPr lang="de-DE" dirty="0">
                <a:latin typeface="+mj-lt"/>
                <a:cs typeface="+mn-cs"/>
              </a:rPr>
              <a:t> 0, 1 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261026" y="447055"/>
            <a:ext cx="2911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00"/>
                </a:solidFill>
                <a:latin typeface="Verdana" pitchFamily="34" charset="0"/>
              </a:rPr>
              <a:t>6. </a:t>
            </a:r>
            <a:r>
              <a:rPr lang="de-DE" dirty="0" err="1">
                <a:solidFill>
                  <a:srgbClr val="000000"/>
                </a:solidFill>
                <a:latin typeface="Verdana" pitchFamily="34" charset="0"/>
              </a:rPr>
              <a:t>Calculate</a:t>
            </a:r>
            <a:r>
              <a:rPr lang="de-DE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Verdana" pitchFamily="34" charset="0"/>
              </a:rPr>
              <a:t>HSPs</a:t>
            </a:r>
            <a:endParaRPr lang="de-DE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87624" y="3717032"/>
            <a:ext cx="2764903" cy="47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9" tIns="42442" rIns="81619" bIns="42442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500" dirty="0" smtClean="0">
                <a:solidFill>
                  <a:srgbClr val="3333FF"/>
                </a:solidFill>
                <a:latin typeface="Arial" pitchFamily="34" charset="0"/>
                <a:ea typeface="Microsoft YaHei" pitchFamily="34" charset="-122"/>
              </a:rPr>
              <a:t>Score</a:t>
            </a:r>
            <a:r>
              <a:rPr lang="de-DE" altLang="de-DE" sz="250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 </a:t>
            </a:r>
            <a:r>
              <a:rPr lang="de-DE" altLang="de-DE" sz="2500" dirty="0" err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by</a:t>
            </a:r>
            <a:r>
              <a:rPr lang="de-DE" altLang="de-DE" sz="25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 </a:t>
            </a:r>
            <a:r>
              <a:rPr lang="de-DE" altLang="de-DE" sz="2500" dirty="0" err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rounding</a:t>
            </a:r>
            <a:endParaRPr lang="de-DE" altLang="de-DE" sz="250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A543F-A005-4B7C-9D5F-E9FBAB5A53B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97206"/>
              </p:ext>
            </p:extLst>
          </p:nvPr>
        </p:nvGraphicFramePr>
        <p:xfrm>
          <a:off x="1972544" y="1057397"/>
          <a:ext cx="5198911" cy="5251923"/>
        </p:xfrm>
        <a:graphic>
          <a:graphicData uri="http://schemas.openxmlformats.org/drawingml/2006/table">
            <a:tbl>
              <a:tblPr firstRow="1" firstCol="1" bandRow="1"/>
              <a:tblGrid>
                <a:gridCol w="2211743"/>
                <a:gridCol w="710761"/>
                <a:gridCol w="901088"/>
                <a:gridCol w="1375319"/>
              </a:tblGrid>
              <a:tr h="21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Liquid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purity / %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purpose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 n-hexane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(Hex)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95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triethylamine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(TEA)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99.5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 p‑xylene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Xyl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Sigma-Aldrich,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266700" lvl="0" indent="-2667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 N-methyl-2-pyrrolidone   (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NMP)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99.8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  1.4-dioxane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Diox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99.5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  ethyl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acetate (EA)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 99.5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 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tetrahydrofuran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(THF)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99.5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  isopropyl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alcohol (IPA)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99.8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  acetonitrile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(ACN)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99.5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266700" lvl="0" indent="-2667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 N,N-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dimethylformamide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(DMF)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99.5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266700" lvl="0" indent="-2667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11. dimethyl </a:t>
                      </a:r>
                      <a:r>
                        <a:rPr lang="en-US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sulfoxide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DMSO)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99.5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 methanol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MeOH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99.9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266700" lvl="0" indent="-2667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 2-butoxyethanol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acetate (</a:t>
                      </a:r>
                      <a:r>
                        <a:rPr lang="en-US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BAc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98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Merck,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 acetone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(Act)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99.8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screening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5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15. n-pentane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(Pent)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validation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5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16. methyl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acetate (MA)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validation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50">
                <a:tc>
                  <a:txBody>
                    <a:bodyPr/>
                    <a:lstStyle/>
                    <a:p>
                      <a:pPr marL="266700" lvl="0" indent="-2667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17. dimethyl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carbonate (DMC)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99.8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validation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5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18. 1.4-butanediol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(BD)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≥ 99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validation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C.Roth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Germany</a:t>
                      </a:r>
                    </a:p>
                  </a:txBody>
                  <a:tcPr marL="59184" marR="59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 bwMode="auto">
          <a:xfrm>
            <a:off x="2267456" y="620688"/>
            <a:ext cx="4608512" cy="3640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List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l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iquids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used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CB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study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776" y="44624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+mj-lt"/>
              </a:rPr>
              <a:t>Application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Carbon</a:t>
            </a:r>
            <a:r>
              <a:rPr lang="de-DE" dirty="0" smtClean="0">
                <a:latin typeface="+mj-lt"/>
              </a:rPr>
              <a:t> Black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87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83FDCE4-F43E-4CA5-92C2-8ABEAB748AD6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17</a:t>
            </a:fld>
            <a:endParaRPr lang="de-DE" sz="1000" dirty="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74638"/>
            <a:ext cx="8229600" cy="490537"/>
          </a:xfrm>
        </p:spPr>
        <p:txBody>
          <a:bodyPr/>
          <a:lstStyle/>
          <a:p>
            <a:pPr eaLnBrk="1" hangingPunct="1"/>
            <a:r>
              <a:rPr lang="de-DE" sz="2800" smtClean="0">
                <a:cs typeface="Arial" pitchFamily="34" charset="0"/>
              </a:rPr>
              <a:t>HSP of Carbon black: </a:t>
            </a:r>
            <a:br>
              <a:rPr lang="de-DE" sz="2800" smtClean="0">
                <a:cs typeface="Arial" pitchFamily="34" charset="0"/>
              </a:rPr>
            </a:br>
            <a:r>
              <a:rPr lang="de-DE" sz="2800" smtClean="0">
                <a:cs typeface="Arial" pitchFamily="34" charset="0"/>
              </a:rPr>
              <a:t>Integral extinction in different liquids</a:t>
            </a:r>
          </a:p>
        </p:txBody>
      </p:sp>
      <p:sp>
        <p:nvSpPr>
          <p:cNvPr id="8" name="Rechteck 7"/>
          <p:cNvSpPr/>
          <p:nvPr/>
        </p:nvSpPr>
        <p:spPr>
          <a:xfrm>
            <a:off x="35496" y="5949280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de-DE" sz="1800" dirty="0">
                <a:latin typeface="+mn-lt"/>
              </a:rPr>
              <a:t>Integral Extinction (IE) calculated </a:t>
            </a:r>
            <a:r>
              <a:rPr lang="en-GB" altLang="de-DE" sz="1800" dirty="0" smtClean="0">
                <a:latin typeface="+mn-lt"/>
              </a:rPr>
              <a:t>of a </a:t>
            </a:r>
            <a:r>
              <a:rPr lang="en-GB" altLang="de-DE" sz="1800" dirty="0">
                <a:latin typeface="+mn-lt"/>
              </a:rPr>
              <a:t>ROI </a:t>
            </a:r>
            <a:r>
              <a:rPr lang="en-GB" altLang="de-DE" sz="1800" dirty="0" smtClean="0">
                <a:latin typeface="+mn-lt"/>
              </a:rPr>
              <a:t>of 15 </a:t>
            </a:r>
            <a:r>
              <a:rPr lang="en-GB" altLang="de-DE" sz="1800" dirty="0">
                <a:latin typeface="+mn-lt"/>
              </a:rPr>
              <a:t>mm below meniscus 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4" y="1052513"/>
            <a:ext cx="70215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hteck 8"/>
          <p:cNvSpPr>
            <a:spLocks noChangeArrowheads="1"/>
          </p:cNvSpPr>
          <p:nvPr/>
        </p:nvSpPr>
        <p:spPr bwMode="auto">
          <a:xfrm>
            <a:off x="7319930" y="2883421"/>
            <a:ext cx="3805237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Region of IE to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determine </a:t>
            </a:r>
            <a:r>
              <a:rPr lang="en-US" sz="1800" dirty="0" smtClean="0">
                <a:latin typeface="+mn-lt"/>
              </a:rPr>
              <a:t>RST. </a:t>
            </a:r>
            <a:endParaRPr lang="en-US" sz="1800" dirty="0">
              <a:latin typeface="+mn-lt"/>
            </a:endParaRPr>
          </a:p>
          <a:p>
            <a:pPr>
              <a:defRPr/>
            </a:pPr>
            <a:r>
              <a:rPr lang="en-US" sz="1800" dirty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ust include </a:t>
            </a:r>
          </a:p>
          <a:p>
            <a:pPr>
              <a:defRPr/>
            </a:pPr>
            <a:r>
              <a:rPr lang="en-US" sz="1800" dirty="0" smtClean="0">
                <a:latin typeface="+mn-lt"/>
              </a:rPr>
              <a:t>best </a:t>
            </a:r>
            <a:r>
              <a:rPr lang="en-US" sz="1800" dirty="0">
                <a:latin typeface="+mn-lt"/>
              </a:rPr>
              <a:t>and 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worst </a:t>
            </a:r>
            <a:r>
              <a:rPr lang="en-US" sz="1800" dirty="0" smtClean="0">
                <a:latin typeface="+mn-lt"/>
              </a:rPr>
              <a:t>solvent.</a:t>
            </a:r>
            <a:endParaRPr lang="en-US" sz="1800" dirty="0">
              <a:latin typeface="+mn-lt"/>
            </a:endParaRPr>
          </a:p>
          <a:p>
            <a:pPr>
              <a:defRPr/>
            </a:pPr>
            <a:r>
              <a:rPr lang="en-GB" sz="1900" b="1" dirty="0">
                <a:latin typeface="Arial" pitchFamily="34" charset="0"/>
              </a:rPr>
              <a:t> </a:t>
            </a:r>
          </a:p>
        </p:txBody>
      </p:sp>
      <p:sp>
        <p:nvSpPr>
          <p:cNvPr id="40967" name="Rechteck 1"/>
          <p:cNvSpPr>
            <a:spLocks noChangeArrowheads="1"/>
          </p:cNvSpPr>
          <p:nvPr/>
        </p:nvSpPr>
        <p:spPr bwMode="auto">
          <a:xfrm>
            <a:off x="1042888" y="3429000"/>
            <a:ext cx="6121400" cy="504056"/>
          </a:xfrm>
          <a:prstGeom prst="rect">
            <a:avLst/>
          </a:prstGeom>
          <a:solidFill>
            <a:srgbClr val="BBE0E3">
              <a:alpha val="2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7293441" y="3377244"/>
            <a:ext cx="11798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Grafi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65175"/>
            <a:ext cx="50847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uppieren 16"/>
          <p:cNvGrpSpPr>
            <a:grpSpLocks/>
          </p:cNvGrpSpPr>
          <p:nvPr/>
        </p:nvGrpSpPr>
        <p:grpSpPr bwMode="auto">
          <a:xfrm>
            <a:off x="268288" y="5445125"/>
            <a:ext cx="8875712" cy="400050"/>
            <a:chOff x="267980" y="6021288"/>
            <a:chExt cx="8876020" cy="400110"/>
          </a:xfrm>
        </p:grpSpPr>
        <p:sp>
          <p:nvSpPr>
            <p:cNvPr id="13" name="Pfeil nach rechts 12"/>
            <p:cNvSpPr/>
            <p:nvPr/>
          </p:nvSpPr>
          <p:spPr>
            <a:xfrm>
              <a:off x="267980" y="6170535"/>
              <a:ext cx="436577" cy="215932"/>
            </a:xfrm>
            <a:prstGeom prst="rightArrow">
              <a:avLst/>
            </a:prstGeom>
            <a:solidFill>
              <a:srgbClr val="00005A"/>
            </a:solidFill>
            <a:ln>
              <a:solidFill>
                <a:srgbClr val="000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55359" y="6021288"/>
              <a:ext cx="8388641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n-lt"/>
                  <a:cs typeface="+mn-cs"/>
                </a:rPr>
                <a:t>HSP in same range, but different due to manufacturing process  </a:t>
              </a:r>
            </a:p>
          </p:txBody>
        </p:sp>
      </p:grpSp>
      <p:grpSp>
        <p:nvGrpSpPr>
          <p:cNvPr id="43012" name="Gruppieren 13"/>
          <p:cNvGrpSpPr>
            <a:grpSpLocks/>
          </p:cNvGrpSpPr>
          <p:nvPr/>
        </p:nvGrpSpPr>
        <p:grpSpPr bwMode="auto">
          <a:xfrm>
            <a:off x="268288" y="5908675"/>
            <a:ext cx="9344025" cy="400050"/>
            <a:chOff x="267980" y="6440136"/>
            <a:chExt cx="9344580" cy="400110"/>
          </a:xfrm>
        </p:grpSpPr>
        <p:sp>
          <p:nvSpPr>
            <p:cNvPr id="15" name="Pfeil nach rechts 14"/>
            <p:cNvSpPr/>
            <p:nvPr/>
          </p:nvSpPr>
          <p:spPr>
            <a:xfrm>
              <a:off x="267980" y="6538576"/>
              <a:ext cx="436588" cy="217521"/>
            </a:xfrm>
            <a:prstGeom prst="rightArrow">
              <a:avLst/>
            </a:prstGeom>
            <a:solidFill>
              <a:srgbClr val="00005A"/>
            </a:solidFill>
            <a:ln>
              <a:solidFill>
                <a:srgbClr val="000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55371" y="6440136"/>
              <a:ext cx="8857189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n-lt"/>
                  <a:cs typeface="+mn-cs"/>
                </a:rPr>
                <a:t>Developed approach sensitive to distinguish both products </a:t>
              </a:r>
            </a:p>
          </p:txBody>
        </p:sp>
      </p:grpSp>
      <p:pic>
        <p:nvPicPr>
          <p:cNvPr id="43013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765175"/>
            <a:ext cx="50847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476375" y="4221163"/>
          <a:ext cx="6172200" cy="1217613"/>
        </p:xfrm>
        <a:graphic>
          <a:graphicData uri="http://schemas.openxmlformats.org/drawingml/2006/table">
            <a:tbl>
              <a:tblPr/>
              <a:tblGrid>
                <a:gridCol w="1234440"/>
                <a:gridCol w="1234440"/>
                <a:gridCol w="1234440"/>
                <a:gridCol w="1234440"/>
                <a:gridCol w="1234440"/>
              </a:tblGrid>
              <a:tr h="37538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de-DE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δ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 / MPa</a:t>
                      </a:r>
                      <a:r>
                        <a:rPr lang="de-DE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  <a:endParaRPr lang="de-DE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δ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 / MPa</a:t>
                      </a:r>
                      <a:r>
                        <a:rPr lang="de-DE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δ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 / MPa</a:t>
                      </a:r>
                      <a:r>
                        <a:rPr lang="de-DE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 / MPa</a:t>
                      </a:r>
                      <a:r>
                        <a:rPr lang="de-DE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Printex</a:t>
                      </a:r>
                      <a:r>
                        <a:rPr lang="en-GB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16.56</a:t>
                      </a:r>
                    </a:p>
                  </a:txBody>
                  <a:tcPr marL="9523" marR="9523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</a:t>
                      </a:r>
                    </a:p>
                  </a:txBody>
                  <a:tcPr marL="9523" marR="9523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9.42</a:t>
                      </a:r>
                    </a:p>
                  </a:txBody>
                  <a:tcPr marL="9523" marR="9523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3" marR="9523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1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Printex</a:t>
                      </a:r>
                      <a:r>
                        <a:rPr lang="en-GB" sz="1800" dirty="0" smtClean="0"/>
                        <a:t>®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17.35</a:t>
                      </a:r>
                    </a:p>
                  </a:txBody>
                  <a:tcPr marL="9523" marR="9523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8.22</a:t>
                      </a:r>
                    </a:p>
                  </a:txBody>
                  <a:tcPr marL="9523" marR="9523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7.29</a:t>
                      </a:r>
                    </a:p>
                  </a:txBody>
                  <a:tcPr marL="9523" marR="9523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9523" marR="9523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3036" name="Titel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77162" cy="6540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HSPs of Carbon Black</a:t>
            </a:r>
            <a:br>
              <a:rPr lang="en-GB" sz="2800" dirty="0" smtClean="0"/>
            </a:br>
            <a:r>
              <a:rPr lang="en-GB" dirty="0" smtClean="0"/>
              <a:t>Comparison of </a:t>
            </a:r>
            <a:r>
              <a:rPr lang="en-GB" dirty="0" err="1" smtClean="0"/>
              <a:t>Printex</a:t>
            </a:r>
            <a:r>
              <a:rPr lang="en-GB" dirty="0" smtClean="0"/>
              <a:t>® L &amp; </a:t>
            </a:r>
            <a:r>
              <a:rPr lang="en-GB" dirty="0" err="1" smtClean="0"/>
              <a:t>Printex</a:t>
            </a:r>
            <a:r>
              <a:rPr lang="en-GB" dirty="0" smtClean="0"/>
              <a:t>® U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51920" y="3645024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 smtClean="0">
                <a:solidFill>
                  <a:srgbClr val="3333FF"/>
                </a:solidFill>
                <a:latin typeface="+mn-lt"/>
              </a:rPr>
              <a:t>Score </a:t>
            </a:r>
            <a:r>
              <a:rPr lang="de-DE" sz="1800" dirty="0" err="1" smtClean="0">
                <a:solidFill>
                  <a:srgbClr val="3333FF"/>
                </a:solidFill>
                <a:latin typeface="+mn-lt"/>
              </a:rPr>
              <a:t>by</a:t>
            </a:r>
            <a:endParaRPr lang="de-DE" sz="1800" dirty="0" smtClean="0">
              <a:solidFill>
                <a:srgbClr val="3333FF"/>
              </a:solidFill>
              <a:latin typeface="+mn-lt"/>
            </a:endParaRPr>
          </a:p>
          <a:p>
            <a:pPr algn="ctr"/>
            <a:r>
              <a:rPr lang="de-DE" sz="18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rgbClr val="3333FF"/>
                </a:solidFill>
                <a:latin typeface="+mn-lt"/>
              </a:rPr>
              <a:t>rounding</a:t>
            </a:r>
            <a:endParaRPr lang="en-US" sz="18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1AB78D0-9EF7-44D2-A9F4-60106120E551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19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47107" name="Textfeld 1"/>
          <p:cNvSpPr txBox="1">
            <a:spLocks noChangeArrowheads="1"/>
          </p:cNvSpPr>
          <p:nvPr/>
        </p:nvSpPr>
        <p:spPr bwMode="auto">
          <a:xfrm>
            <a:off x="1582738" y="334963"/>
            <a:ext cx="6084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2800">
                <a:solidFill>
                  <a:srgbClr val="000000"/>
                </a:solidFill>
                <a:latin typeface="Verdana" pitchFamily="34" charset="0"/>
              </a:rPr>
              <a:t>Processing (energy, time) alters </a:t>
            </a:r>
          </a:p>
          <a:p>
            <a:pPr algn="ctr" eaLnBrk="1" hangingPunct="1"/>
            <a:r>
              <a:rPr lang="de-DE" sz="2800">
                <a:solidFill>
                  <a:srgbClr val="000000"/>
                </a:solidFill>
                <a:latin typeface="Verdana" pitchFamily="34" charset="0"/>
              </a:rPr>
              <a:t>surface properties of CB </a:t>
            </a:r>
          </a:p>
        </p:txBody>
      </p:sp>
      <p:grpSp>
        <p:nvGrpSpPr>
          <p:cNvPr id="47108" name="Group 4"/>
          <p:cNvGrpSpPr>
            <a:grpSpLocks noChangeAspect="1"/>
          </p:cNvGrpSpPr>
          <p:nvPr/>
        </p:nvGrpSpPr>
        <p:grpSpPr bwMode="auto">
          <a:xfrm>
            <a:off x="34925" y="-2692400"/>
            <a:ext cx="5749925" cy="7594600"/>
            <a:chOff x="181" y="-1627"/>
            <a:chExt cx="3550" cy="4784"/>
          </a:xfrm>
        </p:grpSpPr>
        <p:sp>
          <p:nvSpPr>
            <p:cNvPr id="471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6" y="1099"/>
              <a:ext cx="2061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Rectangle 5"/>
            <p:cNvSpPr>
              <a:spLocks noChangeArrowheads="1"/>
            </p:cNvSpPr>
            <p:nvPr/>
          </p:nvSpPr>
          <p:spPr bwMode="auto">
            <a:xfrm>
              <a:off x="186" y="1099"/>
              <a:ext cx="2064" cy="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93" name="Rectangle 6"/>
            <p:cNvSpPr>
              <a:spLocks noChangeArrowheads="1"/>
            </p:cNvSpPr>
            <p:nvPr/>
          </p:nvSpPr>
          <p:spPr bwMode="auto">
            <a:xfrm>
              <a:off x="431" y="1436"/>
              <a:ext cx="1533" cy="1532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94" name="Rectangle 7"/>
            <p:cNvSpPr>
              <a:spLocks noChangeArrowheads="1"/>
            </p:cNvSpPr>
            <p:nvPr/>
          </p:nvSpPr>
          <p:spPr bwMode="auto">
            <a:xfrm>
              <a:off x="612" y="1002"/>
              <a:ext cx="12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2000">
                  <a:solidFill>
                    <a:srgbClr val="000000"/>
                  </a:solidFill>
                  <a:latin typeface="Arial" pitchFamily="34" charset="0"/>
                </a:rPr>
                <a:t>15 min sonic bath</a:t>
              </a:r>
            </a:p>
          </p:txBody>
        </p:sp>
        <p:sp>
          <p:nvSpPr>
            <p:cNvPr id="47195" name="Line 8"/>
            <p:cNvSpPr>
              <a:spLocks noChangeShapeType="1"/>
            </p:cNvSpPr>
            <p:nvPr/>
          </p:nvSpPr>
          <p:spPr bwMode="auto">
            <a:xfrm>
              <a:off x="510" y="2968"/>
              <a:ext cx="15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6" name="Line 9"/>
            <p:cNvSpPr>
              <a:spLocks noChangeShapeType="1"/>
            </p:cNvSpPr>
            <p:nvPr/>
          </p:nvSpPr>
          <p:spPr bwMode="auto">
            <a:xfrm flipV="1">
              <a:off x="893" y="2968"/>
              <a:ext cx="0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7" name="Line 10"/>
            <p:cNvSpPr>
              <a:spLocks noChangeShapeType="1"/>
            </p:cNvSpPr>
            <p:nvPr/>
          </p:nvSpPr>
          <p:spPr bwMode="auto">
            <a:xfrm flipV="1">
              <a:off x="1277" y="2968"/>
              <a:ext cx="0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8" name="Line 11"/>
            <p:cNvSpPr>
              <a:spLocks noChangeShapeType="1"/>
            </p:cNvSpPr>
            <p:nvPr/>
          </p:nvSpPr>
          <p:spPr bwMode="auto">
            <a:xfrm flipV="1">
              <a:off x="1660" y="2968"/>
              <a:ext cx="0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9" name="Rectangle 12"/>
            <p:cNvSpPr>
              <a:spLocks noChangeArrowheads="1"/>
            </p:cNvSpPr>
            <p:nvPr/>
          </p:nvSpPr>
          <p:spPr bwMode="auto">
            <a:xfrm>
              <a:off x="877" y="3018"/>
              <a:ext cx="5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8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00" name="Rectangle 13"/>
            <p:cNvSpPr>
              <a:spLocks noChangeArrowheads="1"/>
            </p:cNvSpPr>
            <p:nvPr/>
          </p:nvSpPr>
          <p:spPr bwMode="auto">
            <a:xfrm>
              <a:off x="1260" y="3018"/>
              <a:ext cx="5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8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01" name="Rectangle 14"/>
            <p:cNvSpPr>
              <a:spLocks noChangeArrowheads="1"/>
            </p:cNvSpPr>
            <p:nvPr/>
          </p:nvSpPr>
          <p:spPr bwMode="auto">
            <a:xfrm>
              <a:off x="1644" y="3018"/>
              <a:ext cx="5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8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02" name="Line 15"/>
            <p:cNvSpPr>
              <a:spLocks noChangeShapeType="1"/>
            </p:cNvSpPr>
            <p:nvPr/>
          </p:nvSpPr>
          <p:spPr bwMode="auto">
            <a:xfrm>
              <a:off x="510" y="1436"/>
              <a:ext cx="15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3" name="Rectangle 16"/>
            <p:cNvSpPr>
              <a:spLocks noChangeArrowheads="1"/>
            </p:cNvSpPr>
            <p:nvPr/>
          </p:nvSpPr>
          <p:spPr bwMode="auto">
            <a:xfrm rot="-5400000">
              <a:off x="111" y="2101"/>
              <a:ext cx="3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2000">
                  <a:solidFill>
                    <a:srgbClr val="000000"/>
                  </a:solidFill>
                  <a:latin typeface="Arial" pitchFamily="34" charset="0"/>
                </a:rPr>
                <a:t>HSP</a:t>
              </a:r>
            </a:p>
          </p:txBody>
        </p:sp>
        <p:sp>
          <p:nvSpPr>
            <p:cNvPr id="47204" name="Line 17"/>
            <p:cNvSpPr>
              <a:spLocks noChangeShapeType="1"/>
            </p:cNvSpPr>
            <p:nvPr/>
          </p:nvSpPr>
          <p:spPr bwMode="auto">
            <a:xfrm flipV="1">
              <a:off x="510" y="1436"/>
              <a:ext cx="0" cy="15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5" name="Line 18"/>
            <p:cNvSpPr>
              <a:spLocks noChangeShapeType="1"/>
            </p:cNvSpPr>
            <p:nvPr/>
          </p:nvSpPr>
          <p:spPr bwMode="auto">
            <a:xfrm>
              <a:off x="488" y="2968"/>
              <a:ext cx="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6" name="Line 19"/>
            <p:cNvSpPr>
              <a:spLocks noChangeShapeType="1"/>
            </p:cNvSpPr>
            <p:nvPr/>
          </p:nvSpPr>
          <p:spPr bwMode="auto">
            <a:xfrm>
              <a:off x="488" y="2564"/>
              <a:ext cx="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7" name="Line 20"/>
            <p:cNvSpPr>
              <a:spLocks noChangeShapeType="1"/>
            </p:cNvSpPr>
            <p:nvPr/>
          </p:nvSpPr>
          <p:spPr bwMode="auto">
            <a:xfrm>
              <a:off x="488" y="2162"/>
              <a:ext cx="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8" name="Line 21"/>
            <p:cNvSpPr>
              <a:spLocks noChangeShapeType="1"/>
            </p:cNvSpPr>
            <p:nvPr/>
          </p:nvSpPr>
          <p:spPr bwMode="auto">
            <a:xfrm>
              <a:off x="488" y="1758"/>
              <a:ext cx="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9" name="Rectangle 22"/>
            <p:cNvSpPr>
              <a:spLocks noChangeArrowheads="1"/>
            </p:cNvSpPr>
            <p:nvPr/>
          </p:nvSpPr>
          <p:spPr bwMode="auto">
            <a:xfrm>
              <a:off x="405" y="2925"/>
              <a:ext cx="7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10" name="Rectangle 23"/>
            <p:cNvSpPr>
              <a:spLocks noChangeArrowheads="1"/>
            </p:cNvSpPr>
            <p:nvPr/>
          </p:nvSpPr>
          <p:spPr bwMode="auto">
            <a:xfrm>
              <a:off x="405" y="2521"/>
              <a:ext cx="7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11" name="Rectangle 24"/>
            <p:cNvSpPr>
              <a:spLocks noChangeArrowheads="1"/>
            </p:cNvSpPr>
            <p:nvPr/>
          </p:nvSpPr>
          <p:spPr bwMode="auto">
            <a:xfrm>
              <a:off x="361" y="2118"/>
              <a:ext cx="11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12" name="Rectangle 25"/>
            <p:cNvSpPr>
              <a:spLocks noChangeArrowheads="1"/>
            </p:cNvSpPr>
            <p:nvPr/>
          </p:nvSpPr>
          <p:spPr bwMode="auto">
            <a:xfrm>
              <a:off x="361" y="1715"/>
              <a:ext cx="11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13" name="Line 26"/>
            <p:cNvSpPr>
              <a:spLocks noChangeShapeType="1"/>
            </p:cNvSpPr>
            <p:nvPr/>
          </p:nvSpPr>
          <p:spPr bwMode="auto">
            <a:xfrm flipV="1">
              <a:off x="2043" y="1436"/>
              <a:ext cx="0" cy="15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4" name="Rectangle 27"/>
            <p:cNvSpPr>
              <a:spLocks noChangeArrowheads="1"/>
            </p:cNvSpPr>
            <p:nvPr/>
          </p:nvSpPr>
          <p:spPr bwMode="auto">
            <a:xfrm>
              <a:off x="778" y="1640"/>
              <a:ext cx="230" cy="13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15" name="Freeform 28"/>
            <p:cNvSpPr>
              <a:spLocks/>
            </p:cNvSpPr>
            <p:nvPr/>
          </p:nvSpPr>
          <p:spPr bwMode="auto">
            <a:xfrm flipV="1">
              <a:off x="778" y="1640"/>
              <a:ext cx="230" cy="1326"/>
            </a:xfrm>
            <a:custGeom>
              <a:avLst/>
              <a:gdLst>
                <a:gd name="T0" fmla="*/ 19 w 531"/>
                <a:gd name="T1" fmla="*/ 0 h 3066"/>
                <a:gd name="T2" fmla="*/ 19 w 531"/>
                <a:gd name="T3" fmla="*/ 107 h 3066"/>
                <a:gd name="T4" fmla="*/ 0 w 531"/>
                <a:gd name="T5" fmla="*/ 107 h 3066"/>
                <a:gd name="T6" fmla="*/ 0 w 531"/>
                <a:gd name="T7" fmla="*/ 0 h 30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1" h="3066">
                  <a:moveTo>
                    <a:pt x="531" y="0"/>
                  </a:moveTo>
                  <a:lnTo>
                    <a:pt x="531" y="3066"/>
                  </a:lnTo>
                  <a:lnTo>
                    <a:pt x="0" y="306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6" name="Rectangle 29"/>
            <p:cNvSpPr>
              <a:spLocks noChangeArrowheads="1"/>
            </p:cNvSpPr>
            <p:nvPr/>
          </p:nvSpPr>
          <p:spPr bwMode="auto">
            <a:xfrm>
              <a:off x="1161" y="2086"/>
              <a:ext cx="231" cy="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17" name="Freeform 30"/>
            <p:cNvSpPr>
              <a:spLocks/>
            </p:cNvSpPr>
            <p:nvPr/>
          </p:nvSpPr>
          <p:spPr bwMode="auto">
            <a:xfrm flipV="1">
              <a:off x="1161" y="2086"/>
              <a:ext cx="231" cy="880"/>
            </a:xfrm>
            <a:custGeom>
              <a:avLst/>
              <a:gdLst>
                <a:gd name="T0" fmla="*/ 19 w 532"/>
                <a:gd name="T1" fmla="*/ 0 h 2034"/>
                <a:gd name="T2" fmla="*/ 19 w 532"/>
                <a:gd name="T3" fmla="*/ 71 h 2034"/>
                <a:gd name="T4" fmla="*/ 0 w 532"/>
                <a:gd name="T5" fmla="*/ 71 h 2034"/>
                <a:gd name="T6" fmla="*/ 0 w 532"/>
                <a:gd name="T7" fmla="*/ 0 h 20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2" h="2034">
                  <a:moveTo>
                    <a:pt x="532" y="0"/>
                  </a:moveTo>
                  <a:lnTo>
                    <a:pt x="532" y="2034"/>
                  </a:lnTo>
                  <a:lnTo>
                    <a:pt x="0" y="203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8" name="Rectangle 31"/>
            <p:cNvSpPr>
              <a:spLocks noChangeArrowheads="1"/>
            </p:cNvSpPr>
            <p:nvPr/>
          </p:nvSpPr>
          <p:spPr bwMode="auto">
            <a:xfrm>
              <a:off x="1545" y="2221"/>
              <a:ext cx="230" cy="74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19" name="Freeform 32"/>
            <p:cNvSpPr>
              <a:spLocks/>
            </p:cNvSpPr>
            <p:nvPr/>
          </p:nvSpPr>
          <p:spPr bwMode="auto">
            <a:xfrm flipV="1">
              <a:off x="1545" y="2221"/>
              <a:ext cx="230" cy="745"/>
            </a:xfrm>
            <a:custGeom>
              <a:avLst/>
              <a:gdLst>
                <a:gd name="T0" fmla="*/ 19 w 531"/>
                <a:gd name="T1" fmla="*/ 0 h 1723"/>
                <a:gd name="T2" fmla="*/ 19 w 531"/>
                <a:gd name="T3" fmla="*/ 60 h 1723"/>
                <a:gd name="T4" fmla="*/ 0 w 531"/>
                <a:gd name="T5" fmla="*/ 60 h 1723"/>
                <a:gd name="T6" fmla="*/ 0 w 531"/>
                <a:gd name="T7" fmla="*/ 0 h 17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1" h="1723">
                  <a:moveTo>
                    <a:pt x="531" y="0"/>
                  </a:moveTo>
                  <a:lnTo>
                    <a:pt x="531" y="1723"/>
                  </a:lnTo>
                  <a:lnTo>
                    <a:pt x="0" y="17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0" name="Line 33"/>
            <p:cNvSpPr>
              <a:spLocks noChangeShapeType="1"/>
            </p:cNvSpPr>
            <p:nvPr/>
          </p:nvSpPr>
          <p:spPr bwMode="auto">
            <a:xfrm>
              <a:off x="510" y="2968"/>
              <a:ext cx="15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1" name="Rectangle 34"/>
            <p:cNvSpPr>
              <a:spLocks noChangeArrowheads="1"/>
            </p:cNvSpPr>
            <p:nvPr/>
          </p:nvSpPr>
          <p:spPr bwMode="auto">
            <a:xfrm>
              <a:off x="1845" y="1541"/>
              <a:ext cx="8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22" name="Rectangle 35"/>
            <p:cNvSpPr>
              <a:spLocks noChangeArrowheads="1"/>
            </p:cNvSpPr>
            <p:nvPr/>
          </p:nvSpPr>
          <p:spPr bwMode="auto">
            <a:xfrm>
              <a:off x="1626" y="1562"/>
              <a:ext cx="175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23" name="Rectangle 36"/>
            <p:cNvSpPr>
              <a:spLocks noChangeArrowheads="1"/>
            </p:cNvSpPr>
            <p:nvPr/>
          </p:nvSpPr>
          <p:spPr bwMode="auto">
            <a:xfrm>
              <a:off x="1627" y="1563"/>
              <a:ext cx="173" cy="4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24" name="Rectangle 37"/>
            <p:cNvSpPr>
              <a:spLocks noChangeArrowheads="1"/>
            </p:cNvSpPr>
            <p:nvPr/>
          </p:nvSpPr>
          <p:spPr bwMode="auto">
            <a:xfrm>
              <a:off x="1845" y="1639"/>
              <a:ext cx="10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P 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25" name="Rectangle 38"/>
            <p:cNvSpPr>
              <a:spLocks noChangeArrowheads="1"/>
            </p:cNvSpPr>
            <p:nvPr/>
          </p:nvSpPr>
          <p:spPr bwMode="auto">
            <a:xfrm>
              <a:off x="1626" y="1661"/>
              <a:ext cx="175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26" name="Rectangle 39"/>
            <p:cNvSpPr>
              <a:spLocks noChangeArrowheads="1"/>
            </p:cNvSpPr>
            <p:nvPr/>
          </p:nvSpPr>
          <p:spPr bwMode="auto">
            <a:xfrm>
              <a:off x="1627" y="1662"/>
              <a:ext cx="173" cy="41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27" name="Rectangle 40"/>
            <p:cNvSpPr>
              <a:spLocks noChangeArrowheads="1"/>
            </p:cNvSpPr>
            <p:nvPr/>
          </p:nvSpPr>
          <p:spPr bwMode="auto">
            <a:xfrm>
              <a:off x="1845" y="1738"/>
              <a:ext cx="8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228" name="Rectangle 41"/>
            <p:cNvSpPr>
              <a:spLocks noChangeArrowheads="1"/>
            </p:cNvSpPr>
            <p:nvPr/>
          </p:nvSpPr>
          <p:spPr bwMode="auto">
            <a:xfrm>
              <a:off x="1626" y="1760"/>
              <a:ext cx="175" cy="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29" name="Rectangle 42"/>
            <p:cNvSpPr>
              <a:spLocks noChangeArrowheads="1"/>
            </p:cNvSpPr>
            <p:nvPr/>
          </p:nvSpPr>
          <p:spPr bwMode="auto">
            <a:xfrm>
              <a:off x="3328" y="-1627"/>
              <a:ext cx="403" cy="98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7109" name="Group 45"/>
          <p:cNvGrpSpPr>
            <a:grpSpLocks noChangeAspect="1"/>
          </p:cNvGrpSpPr>
          <p:nvPr/>
        </p:nvGrpSpPr>
        <p:grpSpPr bwMode="auto">
          <a:xfrm>
            <a:off x="3125788" y="-2835275"/>
            <a:ext cx="3246437" cy="7693025"/>
            <a:chOff x="1929" y="-1690"/>
            <a:chExt cx="2045" cy="4846"/>
          </a:xfrm>
        </p:grpSpPr>
        <p:sp>
          <p:nvSpPr>
            <p:cNvPr id="47153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193" y="1116"/>
              <a:ext cx="1779" cy="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Rectangle 46"/>
            <p:cNvSpPr>
              <a:spLocks noChangeArrowheads="1"/>
            </p:cNvSpPr>
            <p:nvPr/>
          </p:nvSpPr>
          <p:spPr bwMode="auto">
            <a:xfrm>
              <a:off x="1929" y="1116"/>
              <a:ext cx="2045" cy="2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55" name="Rectangle 47"/>
            <p:cNvSpPr>
              <a:spLocks noChangeArrowheads="1"/>
            </p:cNvSpPr>
            <p:nvPr/>
          </p:nvSpPr>
          <p:spPr bwMode="auto">
            <a:xfrm>
              <a:off x="2244" y="1444"/>
              <a:ext cx="1533" cy="1532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56" name="Rectangle 48"/>
            <p:cNvSpPr>
              <a:spLocks noChangeArrowheads="1"/>
            </p:cNvSpPr>
            <p:nvPr/>
          </p:nvSpPr>
          <p:spPr bwMode="auto">
            <a:xfrm>
              <a:off x="2449" y="1026"/>
              <a:ext cx="11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2000">
                  <a:solidFill>
                    <a:srgbClr val="000000"/>
                  </a:solidFill>
                  <a:latin typeface="Arial" pitchFamily="34" charset="0"/>
                </a:rPr>
                <a:t>1 min sonotrode</a:t>
              </a:r>
            </a:p>
          </p:txBody>
        </p:sp>
        <p:sp>
          <p:nvSpPr>
            <p:cNvPr id="47157" name="Line 49"/>
            <p:cNvSpPr>
              <a:spLocks noChangeShapeType="1"/>
            </p:cNvSpPr>
            <p:nvPr/>
          </p:nvSpPr>
          <p:spPr bwMode="auto">
            <a:xfrm>
              <a:off x="2244" y="2976"/>
              <a:ext cx="15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Line 50"/>
            <p:cNvSpPr>
              <a:spLocks noChangeShapeType="1"/>
            </p:cNvSpPr>
            <p:nvPr/>
          </p:nvSpPr>
          <p:spPr bwMode="auto">
            <a:xfrm flipV="1">
              <a:off x="2627" y="2976"/>
              <a:ext cx="0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51"/>
            <p:cNvSpPr>
              <a:spLocks noChangeShapeType="1"/>
            </p:cNvSpPr>
            <p:nvPr/>
          </p:nvSpPr>
          <p:spPr bwMode="auto">
            <a:xfrm flipV="1">
              <a:off x="3010" y="2976"/>
              <a:ext cx="0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52"/>
            <p:cNvSpPr>
              <a:spLocks noChangeShapeType="1"/>
            </p:cNvSpPr>
            <p:nvPr/>
          </p:nvSpPr>
          <p:spPr bwMode="auto">
            <a:xfrm flipV="1">
              <a:off x="3393" y="2976"/>
              <a:ext cx="0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Rectangle 53"/>
            <p:cNvSpPr>
              <a:spLocks noChangeArrowheads="1"/>
            </p:cNvSpPr>
            <p:nvPr/>
          </p:nvSpPr>
          <p:spPr bwMode="auto">
            <a:xfrm>
              <a:off x="2611" y="3026"/>
              <a:ext cx="5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8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62" name="Rectangle 54"/>
            <p:cNvSpPr>
              <a:spLocks noChangeArrowheads="1"/>
            </p:cNvSpPr>
            <p:nvPr/>
          </p:nvSpPr>
          <p:spPr bwMode="auto">
            <a:xfrm>
              <a:off x="2994" y="3026"/>
              <a:ext cx="5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8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63" name="Rectangle 55"/>
            <p:cNvSpPr>
              <a:spLocks noChangeArrowheads="1"/>
            </p:cNvSpPr>
            <p:nvPr/>
          </p:nvSpPr>
          <p:spPr bwMode="auto">
            <a:xfrm>
              <a:off x="3377" y="3026"/>
              <a:ext cx="5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8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64" name="Line 56"/>
            <p:cNvSpPr>
              <a:spLocks noChangeShapeType="1"/>
            </p:cNvSpPr>
            <p:nvPr/>
          </p:nvSpPr>
          <p:spPr bwMode="auto">
            <a:xfrm>
              <a:off x="2244" y="1444"/>
              <a:ext cx="15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Line 58"/>
            <p:cNvSpPr>
              <a:spLocks noChangeShapeType="1"/>
            </p:cNvSpPr>
            <p:nvPr/>
          </p:nvSpPr>
          <p:spPr bwMode="auto">
            <a:xfrm flipV="1">
              <a:off x="2244" y="1444"/>
              <a:ext cx="0" cy="15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Line 59"/>
            <p:cNvSpPr>
              <a:spLocks noChangeShapeType="1"/>
            </p:cNvSpPr>
            <p:nvPr/>
          </p:nvSpPr>
          <p:spPr bwMode="auto">
            <a:xfrm>
              <a:off x="2223" y="2976"/>
              <a:ext cx="2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Line 60"/>
            <p:cNvSpPr>
              <a:spLocks noChangeShapeType="1"/>
            </p:cNvSpPr>
            <p:nvPr/>
          </p:nvSpPr>
          <p:spPr bwMode="auto">
            <a:xfrm>
              <a:off x="2223" y="2573"/>
              <a:ext cx="2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Line 61"/>
            <p:cNvSpPr>
              <a:spLocks noChangeShapeType="1"/>
            </p:cNvSpPr>
            <p:nvPr/>
          </p:nvSpPr>
          <p:spPr bwMode="auto">
            <a:xfrm>
              <a:off x="2223" y="2170"/>
              <a:ext cx="2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Line 62"/>
            <p:cNvSpPr>
              <a:spLocks noChangeShapeType="1"/>
            </p:cNvSpPr>
            <p:nvPr/>
          </p:nvSpPr>
          <p:spPr bwMode="auto">
            <a:xfrm>
              <a:off x="2223" y="1766"/>
              <a:ext cx="2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Rectangle 63"/>
            <p:cNvSpPr>
              <a:spLocks noChangeArrowheads="1"/>
            </p:cNvSpPr>
            <p:nvPr/>
          </p:nvSpPr>
          <p:spPr bwMode="auto">
            <a:xfrm>
              <a:off x="2140" y="2933"/>
              <a:ext cx="7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71" name="Rectangle 64"/>
            <p:cNvSpPr>
              <a:spLocks noChangeArrowheads="1"/>
            </p:cNvSpPr>
            <p:nvPr/>
          </p:nvSpPr>
          <p:spPr bwMode="auto">
            <a:xfrm>
              <a:off x="2140" y="2529"/>
              <a:ext cx="7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72" name="Rectangle 65"/>
            <p:cNvSpPr>
              <a:spLocks noChangeArrowheads="1"/>
            </p:cNvSpPr>
            <p:nvPr/>
          </p:nvSpPr>
          <p:spPr bwMode="auto">
            <a:xfrm>
              <a:off x="2096" y="2126"/>
              <a:ext cx="11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73" name="Rectangle 66"/>
            <p:cNvSpPr>
              <a:spLocks noChangeArrowheads="1"/>
            </p:cNvSpPr>
            <p:nvPr/>
          </p:nvSpPr>
          <p:spPr bwMode="auto">
            <a:xfrm>
              <a:off x="2096" y="1723"/>
              <a:ext cx="11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74" name="Line 67"/>
            <p:cNvSpPr>
              <a:spLocks noChangeShapeType="1"/>
            </p:cNvSpPr>
            <p:nvPr/>
          </p:nvSpPr>
          <p:spPr bwMode="auto">
            <a:xfrm flipV="1">
              <a:off x="3777" y="1444"/>
              <a:ext cx="0" cy="15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Rectangle 68"/>
            <p:cNvSpPr>
              <a:spLocks noChangeArrowheads="1"/>
            </p:cNvSpPr>
            <p:nvPr/>
          </p:nvSpPr>
          <p:spPr bwMode="auto">
            <a:xfrm>
              <a:off x="2512" y="1629"/>
              <a:ext cx="230" cy="13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76" name="Freeform 69"/>
            <p:cNvSpPr>
              <a:spLocks/>
            </p:cNvSpPr>
            <p:nvPr/>
          </p:nvSpPr>
          <p:spPr bwMode="auto">
            <a:xfrm flipV="1">
              <a:off x="2512" y="1629"/>
              <a:ext cx="230" cy="1345"/>
            </a:xfrm>
            <a:custGeom>
              <a:avLst/>
              <a:gdLst>
                <a:gd name="T0" fmla="*/ 19 w 531"/>
                <a:gd name="T1" fmla="*/ 0 h 3110"/>
                <a:gd name="T2" fmla="*/ 19 w 531"/>
                <a:gd name="T3" fmla="*/ 109 h 3110"/>
                <a:gd name="T4" fmla="*/ 0 w 531"/>
                <a:gd name="T5" fmla="*/ 109 h 3110"/>
                <a:gd name="T6" fmla="*/ 0 w 531"/>
                <a:gd name="T7" fmla="*/ 0 h 3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1" h="3110">
                  <a:moveTo>
                    <a:pt x="531" y="0"/>
                  </a:moveTo>
                  <a:lnTo>
                    <a:pt x="531" y="3110"/>
                  </a:lnTo>
                  <a:lnTo>
                    <a:pt x="0" y="311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Rectangle 70"/>
            <p:cNvSpPr>
              <a:spLocks noChangeArrowheads="1"/>
            </p:cNvSpPr>
            <p:nvPr/>
          </p:nvSpPr>
          <p:spPr bwMode="auto">
            <a:xfrm>
              <a:off x="2895" y="2307"/>
              <a:ext cx="230" cy="6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78" name="Freeform 71"/>
            <p:cNvSpPr>
              <a:spLocks/>
            </p:cNvSpPr>
            <p:nvPr/>
          </p:nvSpPr>
          <p:spPr bwMode="auto">
            <a:xfrm flipV="1">
              <a:off x="2895" y="2307"/>
              <a:ext cx="230" cy="667"/>
            </a:xfrm>
            <a:custGeom>
              <a:avLst/>
              <a:gdLst>
                <a:gd name="T0" fmla="*/ 19 w 532"/>
                <a:gd name="T1" fmla="*/ 0 h 1543"/>
                <a:gd name="T2" fmla="*/ 19 w 532"/>
                <a:gd name="T3" fmla="*/ 54 h 1543"/>
                <a:gd name="T4" fmla="*/ 0 w 532"/>
                <a:gd name="T5" fmla="*/ 54 h 1543"/>
                <a:gd name="T6" fmla="*/ 0 w 532"/>
                <a:gd name="T7" fmla="*/ 0 h 15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2" h="1543">
                  <a:moveTo>
                    <a:pt x="532" y="0"/>
                  </a:moveTo>
                  <a:lnTo>
                    <a:pt x="532" y="1543"/>
                  </a:lnTo>
                  <a:lnTo>
                    <a:pt x="0" y="154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Rectangle 72"/>
            <p:cNvSpPr>
              <a:spLocks noChangeArrowheads="1"/>
            </p:cNvSpPr>
            <p:nvPr/>
          </p:nvSpPr>
          <p:spPr bwMode="auto">
            <a:xfrm>
              <a:off x="3278" y="2132"/>
              <a:ext cx="230" cy="84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80" name="Freeform 73"/>
            <p:cNvSpPr>
              <a:spLocks/>
            </p:cNvSpPr>
            <p:nvPr/>
          </p:nvSpPr>
          <p:spPr bwMode="auto">
            <a:xfrm flipV="1">
              <a:off x="3278" y="2132"/>
              <a:ext cx="230" cy="842"/>
            </a:xfrm>
            <a:custGeom>
              <a:avLst/>
              <a:gdLst>
                <a:gd name="T0" fmla="*/ 19 w 531"/>
                <a:gd name="T1" fmla="*/ 0 h 1947"/>
                <a:gd name="T2" fmla="*/ 19 w 531"/>
                <a:gd name="T3" fmla="*/ 68 h 1947"/>
                <a:gd name="T4" fmla="*/ 0 w 531"/>
                <a:gd name="T5" fmla="*/ 68 h 1947"/>
                <a:gd name="T6" fmla="*/ 0 w 531"/>
                <a:gd name="T7" fmla="*/ 0 h 19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1" h="1947">
                  <a:moveTo>
                    <a:pt x="531" y="0"/>
                  </a:moveTo>
                  <a:lnTo>
                    <a:pt x="531" y="1947"/>
                  </a:lnTo>
                  <a:lnTo>
                    <a:pt x="0" y="194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Line 74"/>
            <p:cNvSpPr>
              <a:spLocks noChangeShapeType="1"/>
            </p:cNvSpPr>
            <p:nvPr/>
          </p:nvSpPr>
          <p:spPr bwMode="auto">
            <a:xfrm>
              <a:off x="2244" y="2976"/>
              <a:ext cx="15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Rectangle 75"/>
            <p:cNvSpPr>
              <a:spLocks noChangeArrowheads="1"/>
            </p:cNvSpPr>
            <p:nvPr/>
          </p:nvSpPr>
          <p:spPr bwMode="auto">
            <a:xfrm>
              <a:off x="3546" y="1585"/>
              <a:ext cx="8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83" name="Rectangle 76"/>
            <p:cNvSpPr>
              <a:spLocks noChangeArrowheads="1"/>
            </p:cNvSpPr>
            <p:nvPr/>
          </p:nvSpPr>
          <p:spPr bwMode="auto">
            <a:xfrm>
              <a:off x="3328" y="1607"/>
              <a:ext cx="175" cy="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84" name="Rectangle 77"/>
            <p:cNvSpPr>
              <a:spLocks noChangeArrowheads="1"/>
            </p:cNvSpPr>
            <p:nvPr/>
          </p:nvSpPr>
          <p:spPr bwMode="auto">
            <a:xfrm>
              <a:off x="3329" y="1608"/>
              <a:ext cx="173" cy="41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85" name="Rectangle 78"/>
            <p:cNvSpPr>
              <a:spLocks noChangeArrowheads="1"/>
            </p:cNvSpPr>
            <p:nvPr/>
          </p:nvSpPr>
          <p:spPr bwMode="auto">
            <a:xfrm>
              <a:off x="3546" y="1683"/>
              <a:ext cx="10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P 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86" name="Rectangle 79"/>
            <p:cNvSpPr>
              <a:spLocks noChangeArrowheads="1"/>
            </p:cNvSpPr>
            <p:nvPr/>
          </p:nvSpPr>
          <p:spPr bwMode="auto">
            <a:xfrm>
              <a:off x="3328" y="1705"/>
              <a:ext cx="175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87" name="Rectangle 80"/>
            <p:cNvSpPr>
              <a:spLocks noChangeArrowheads="1"/>
            </p:cNvSpPr>
            <p:nvPr/>
          </p:nvSpPr>
          <p:spPr bwMode="auto">
            <a:xfrm>
              <a:off x="3329" y="1706"/>
              <a:ext cx="173" cy="41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88" name="Rectangle 81"/>
            <p:cNvSpPr>
              <a:spLocks noChangeArrowheads="1"/>
            </p:cNvSpPr>
            <p:nvPr/>
          </p:nvSpPr>
          <p:spPr bwMode="auto">
            <a:xfrm>
              <a:off x="3546" y="1782"/>
              <a:ext cx="8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89" name="Rectangle 82"/>
            <p:cNvSpPr>
              <a:spLocks noChangeArrowheads="1"/>
            </p:cNvSpPr>
            <p:nvPr/>
          </p:nvSpPr>
          <p:spPr bwMode="auto">
            <a:xfrm>
              <a:off x="3328" y="1804"/>
              <a:ext cx="175" cy="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90" name="Rectangle 83"/>
            <p:cNvSpPr>
              <a:spLocks noChangeArrowheads="1"/>
            </p:cNvSpPr>
            <p:nvPr/>
          </p:nvSpPr>
          <p:spPr bwMode="auto">
            <a:xfrm>
              <a:off x="3235" y="-1690"/>
              <a:ext cx="403" cy="98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7110" name="Group 86"/>
          <p:cNvGrpSpPr>
            <a:grpSpLocks noChangeAspect="1"/>
          </p:cNvGrpSpPr>
          <p:nvPr/>
        </p:nvGrpSpPr>
        <p:grpSpPr bwMode="auto">
          <a:xfrm>
            <a:off x="5591175" y="-2763838"/>
            <a:ext cx="3733800" cy="7627938"/>
            <a:chOff x="3297" y="-1649"/>
            <a:chExt cx="2352" cy="4805"/>
          </a:xfrm>
        </p:grpSpPr>
        <p:sp>
          <p:nvSpPr>
            <p:cNvPr id="47115" name="AutoShape 85"/>
            <p:cNvSpPr>
              <a:spLocks noChangeAspect="1" noChangeArrowheads="1" noTextEdit="1"/>
            </p:cNvSpPr>
            <p:nvPr/>
          </p:nvSpPr>
          <p:spPr bwMode="auto">
            <a:xfrm>
              <a:off x="3871" y="1116"/>
              <a:ext cx="1776" cy="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Rectangle 87"/>
            <p:cNvSpPr>
              <a:spLocks noChangeArrowheads="1"/>
            </p:cNvSpPr>
            <p:nvPr/>
          </p:nvSpPr>
          <p:spPr bwMode="auto">
            <a:xfrm>
              <a:off x="3603" y="1116"/>
              <a:ext cx="2046" cy="2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17" name="Rectangle 88"/>
            <p:cNvSpPr>
              <a:spLocks noChangeArrowheads="1"/>
            </p:cNvSpPr>
            <p:nvPr/>
          </p:nvSpPr>
          <p:spPr bwMode="auto">
            <a:xfrm>
              <a:off x="3918" y="1444"/>
              <a:ext cx="1533" cy="1532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18" name="Rectangle 89"/>
            <p:cNvSpPr>
              <a:spLocks noChangeArrowheads="1"/>
            </p:cNvSpPr>
            <p:nvPr/>
          </p:nvSpPr>
          <p:spPr bwMode="auto">
            <a:xfrm>
              <a:off x="4014" y="1026"/>
              <a:ext cx="12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2000">
                  <a:solidFill>
                    <a:srgbClr val="000000"/>
                  </a:solidFill>
                  <a:latin typeface="Arial" pitchFamily="34" charset="0"/>
                </a:rPr>
                <a:t>10 min sonotrode</a:t>
              </a:r>
            </a:p>
          </p:txBody>
        </p:sp>
        <p:sp>
          <p:nvSpPr>
            <p:cNvPr id="47119" name="Line 90"/>
            <p:cNvSpPr>
              <a:spLocks noChangeShapeType="1"/>
            </p:cNvSpPr>
            <p:nvPr/>
          </p:nvSpPr>
          <p:spPr bwMode="auto">
            <a:xfrm>
              <a:off x="3918" y="2976"/>
              <a:ext cx="15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91"/>
            <p:cNvSpPr>
              <a:spLocks noChangeShapeType="1"/>
            </p:cNvSpPr>
            <p:nvPr/>
          </p:nvSpPr>
          <p:spPr bwMode="auto">
            <a:xfrm flipV="1">
              <a:off x="4301" y="2976"/>
              <a:ext cx="0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92"/>
            <p:cNvSpPr>
              <a:spLocks noChangeShapeType="1"/>
            </p:cNvSpPr>
            <p:nvPr/>
          </p:nvSpPr>
          <p:spPr bwMode="auto">
            <a:xfrm flipV="1">
              <a:off x="4685" y="2976"/>
              <a:ext cx="0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93"/>
            <p:cNvSpPr>
              <a:spLocks noChangeShapeType="1"/>
            </p:cNvSpPr>
            <p:nvPr/>
          </p:nvSpPr>
          <p:spPr bwMode="auto">
            <a:xfrm flipV="1">
              <a:off x="5068" y="2976"/>
              <a:ext cx="0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Rectangle 94"/>
            <p:cNvSpPr>
              <a:spLocks noChangeArrowheads="1"/>
            </p:cNvSpPr>
            <p:nvPr/>
          </p:nvSpPr>
          <p:spPr bwMode="auto">
            <a:xfrm>
              <a:off x="4285" y="3026"/>
              <a:ext cx="5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8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4" name="Rectangle 95"/>
            <p:cNvSpPr>
              <a:spLocks noChangeArrowheads="1"/>
            </p:cNvSpPr>
            <p:nvPr/>
          </p:nvSpPr>
          <p:spPr bwMode="auto">
            <a:xfrm>
              <a:off x="4668" y="3026"/>
              <a:ext cx="5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8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5" name="Rectangle 96"/>
            <p:cNvSpPr>
              <a:spLocks noChangeArrowheads="1"/>
            </p:cNvSpPr>
            <p:nvPr/>
          </p:nvSpPr>
          <p:spPr bwMode="auto">
            <a:xfrm>
              <a:off x="5052" y="3026"/>
              <a:ext cx="5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8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6" name="Line 97"/>
            <p:cNvSpPr>
              <a:spLocks noChangeShapeType="1"/>
            </p:cNvSpPr>
            <p:nvPr/>
          </p:nvSpPr>
          <p:spPr bwMode="auto">
            <a:xfrm>
              <a:off x="3918" y="1444"/>
              <a:ext cx="15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99"/>
            <p:cNvSpPr>
              <a:spLocks noChangeShapeType="1"/>
            </p:cNvSpPr>
            <p:nvPr/>
          </p:nvSpPr>
          <p:spPr bwMode="auto">
            <a:xfrm flipV="1">
              <a:off x="3918" y="1444"/>
              <a:ext cx="0" cy="15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100"/>
            <p:cNvSpPr>
              <a:spLocks noChangeShapeType="1"/>
            </p:cNvSpPr>
            <p:nvPr/>
          </p:nvSpPr>
          <p:spPr bwMode="auto">
            <a:xfrm>
              <a:off x="3897" y="2976"/>
              <a:ext cx="2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101"/>
            <p:cNvSpPr>
              <a:spLocks noChangeShapeType="1"/>
            </p:cNvSpPr>
            <p:nvPr/>
          </p:nvSpPr>
          <p:spPr bwMode="auto">
            <a:xfrm>
              <a:off x="3897" y="2573"/>
              <a:ext cx="2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102"/>
            <p:cNvSpPr>
              <a:spLocks noChangeShapeType="1"/>
            </p:cNvSpPr>
            <p:nvPr/>
          </p:nvSpPr>
          <p:spPr bwMode="auto">
            <a:xfrm>
              <a:off x="3897" y="2170"/>
              <a:ext cx="2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103"/>
            <p:cNvSpPr>
              <a:spLocks noChangeShapeType="1"/>
            </p:cNvSpPr>
            <p:nvPr/>
          </p:nvSpPr>
          <p:spPr bwMode="auto">
            <a:xfrm>
              <a:off x="3897" y="1766"/>
              <a:ext cx="2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Rectangle 104"/>
            <p:cNvSpPr>
              <a:spLocks noChangeArrowheads="1"/>
            </p:cNvSpPr>
            <p:nvPr/>
          </p:nvSpPr>
          <p:spPr bwMode="auto">
            <a:xfrm>
              <a:off x="3814" y="2933"/>
              <a:ext cx="7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33" name="Rectangle 105"/>
            <p:cNvSpPr>
              <a:spLocks noChangeArrowheads="1"/>
            </p:cNvSpPr>
            <p:nvPr/>
          </p:nvSpPr>
          <p:spPr bwMode="auto">
            <a:xfrm>
              <a:off x="3814" y="2529"/>
              <a:ext cx="7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34" name="Rectangle 106"/>
            <p:cNvSpPr>
              <a:spLocks noChangeArrowheads="1"/>
            </p:cNvSpPr>
            <p:nvPr/>
          </p:nvSpPr>
          <p:spPr bwMode="auto">
            <a:xfrm>
              <a:off x="3770" y="2126"/>
              <a:ext cx="11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35" name="Rectangle 107"/>
            <p:cNvSpPr>
              <a:spLocks noChangeArrowheads="1"/>
            </p:cNvSpPr>
            <p:nvPr/>
          </p:nvSpPr>
          <p:spPr bwMode="auto">
            <a:xfrm>
              <a:off x="3770" y="1723"/>
              <a:ext cx="11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36" name="Line 108"/>
            <p:cNvSpPr>
              <a:spLocks noChangeShapeType="1"/>
            </p:cNvSpPr>
            <p:nvPr/>
          </p:nvSpPr>
          <p:spPr bwMode="auto">
            <a:xfrm flipV="1">
              <a:off x="5451" y="1444"/>
              <a:ext cx="0" cy="15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Rectangle 109"/>
            <p:cNvSpPr>
              <a:spLocks noChangeArrowheads="1"/>
            </p:cNvSpPr>
            <p:nvPr/>
          </p:nvSpPr>
          <p:spPr bwMode="auto">
            <a:xfrm>
              <a:off x="4187" y="1627"/>
              <a:ext cx="229" cy="13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38" name="Freeform 110"/>
            <p:cNvSpPr>
              <a:spLocks/>
            </p:cNvSpPr>
            <p:nvPr/>
          </p:nvSpPr>
          <p:spPr bwMode="auto">
            <a:xfrm flipV="1">
              <a:off x="4187" y="1627"/>
              <a:ext cx="229" cy="1347"/>
            </a:xfrm>
            <a:custGeom>
              <a:avLst/>
              <a:gdLst>
                <a:gd name="T0" fmla="*/ 19 w 531"/>
                <a:gd name="T1" fmla="*/ 0 h 3116"/>
                <a:gd name="T2" fmla="*/ 19 w 531"/>
                <a:gd name="T3" fmla="*/ 109 h 3116"/>
                <a:gd name="T4" fmla="*/ 0 w 531"/>
                <a:gd name="T5" fmla="*/ 109 h 3116"/>
                <a:gd name="T6" fmla="*/ 0 w 531"/>
                <a:gd name="T7" fmla="*/ 0 h 3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1" h="3116">
                  <a:moveTo>
                    <a:pt x="531" y="0"/>
                  </a:moveTo>
                  <a:lnTo>
                    <a:pt x="531" y="3116"/>
                  </a:lnTo>
                  <a:lnTo>
                    <a:pt x="0" y="311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Rectangle 111"/>
            <p:cNvSpPr>
              <a:spLocks noChangeArrowheads="1"/>
            </p:cNvSpPr>
            <p:nvPr/>
          </p:nvSpPr>
          <p:spPr bwMode="auto">
            <a:xfrm>
              <a:off x="4570" y="1742"/>
              <a:ext cx="230" cy="12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40" name="Freeform 112"/>
            <p:cNvSpPr>
              <a:spLocks/>
            </p:cNvSpPr>
            <p:nvPr/>
          </p:nvSpPr>
          <p:spPr bwMode="auto">
            <a:xfrm flipV="1">
              <a:off x="4570" y="1742"/>
              <a:ext cx="230" cy="1232"/>
            </a:xfrm>
            <a:custGeom>
              <a:avLst/>
              <a:gdLst>
                <a:gd name="T0" fmla="*/ 19 w 532"/>
                <a:gd name="T1" fmla="*/ 0 h 2849"/>
                <a:gd name="T2" fmla="*/ 19 w 532"/>
                <a:gd name="T3" fmla="*/ 99 h 2849"/>
                <a:gd name="T4" fmla="*/ 0 w 532"/>
                <a:gd name="T5" fmla="*/ 99 h 2849"/>
                <a:gd name="T6" fmla="*/ 0 w 532"/>
                <a:gd name="T7" fmla="*/ 0 h 28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2" h="2849">
                  <a:moveTo>
                    <a:pt x="532" y="0"/>
                  </a:moveTo>
                  <a:lnTo>
                    <a:pt x="532" y="2849"/>
                  </a:lnTo>
                  <a:lnTo>
                    <a:pt x="0" y="2849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Rectangle 113"/>
            <p:cNvSpPr>
              <a:spLocks noChangeArrowheads="1"/>
            </p:cNvSpPr>
            <p:nvPr/>
          </p:nvSpPr>
          <p:spPr bwMode="auto">
            <a:xfrm>
              <a:off x="4953" y="2787"/>
              <a:ext cx="230" cy="18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42" name="Freeform 114"/>
            <p:cNvSpPr>
              <a:spLocks/>
            </p:cNvSpPr>
            <p:nvPr/>
          </p:nvSpPr>
          <p:spPr bwMode="auto">
            <a:xfrm flipV="1">
              <a:off x="4953" y="2787"/>
              <a:ext cx="230" cy="187"/>
            </a:xfrm>
            <a:custGeom>
              <a:avLst/>
              <a:gdLst>
                <a:gd name="T0" fmla="*/ 19 w 531"/>
                <a:gd name="T1" fmla="*/ 0 h 431"/>
                <a:gd name="T2" fmla="*/ 19 w 531"/>
                <a:gd name="T3" fmla="*/ 15 h 431"/>
                <a:gd name="T4" fmla="*/ 0 w 531"/>
                <a:gd name="T5" fmla="*/ 15 h 431"/>
                <a:gd name="T6" fmla="*/ 0 w 531"/>
                <a:gd name="T7" fmla="*/ 0 h 4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1" h="431">
                  <a:moveTo>
                    <a:pt x="531" y="0"/>
                  </a:moveTo>
                  <a:lnTo>
                    <a:pt x="531" y="431"/>
                  </a:lnTo>
                  <a:lnTo>
                    <a:pt x="0" y="43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115"/>
            <p:cNvSpPr>
              <a:spLocks noChangeShapeType="1"/>
            </p:cNvSpPr>
            <p:nvPr/>
          </p:nvSpPr>
          <p:spPr bwMode="auto">
            <a:xfrm>
              <a:off x="3918" y="2976"/>
              <a:ext cx="15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Rectangle 116"/>
            <p:cNvSpPr>
              <a:spLocks noChangeArrowheads="1"/>
            </p:cNvSpPr>
            <p:nvPr/>
          </p:nvSpPr>
          <p:spPr bwMode="auto">
            <a:xfrm>
              <a:off x="5248" y="1567"/>
              <a:ext cx="8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45" name="Rectangle 117"/>
            <p:cNvSpPr>
              <a:spLocks noChangeArrowheads="1"/>
            </p:cNvSpPr>
            <p:nvPr/>
          </p:nvSpPr>
          <p:spPr bwMode="auto">
            <a:xfrm>
              <a:off x="5029" y="1589"/>
              <a:ext cx="175" cy="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46" name="Rectangle 118"/>
            <p:cNvSpPr>
              <a:spLocks noChangeArrowheads="1"/>
            </p:cNvSpPr>
            <p:nvPr/>
          </p:nvSpPr>
          <p:spPr bwMode="auto">
            <a:xfrm>
              <a:off x="5030" y="1590"/>
              <a:ext cx="173" cy="41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47" name="Rectangle 119"/>
            <p:cNvSpPr>
              <a:spLocks noChangeArrowheads="1"/>
            </p:cNvSpPr>
            <p:nvPr/>
          </p:nvSpPr>
          <p:spPr bwMode="auto">
            <a:xfrm>
              <a:off x="5248" y="1666"/>
              <a:ext cx="10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P 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48" name="Rectangle 120"/>
            <p:cNvSpPr>
              <a:spLocks noChangeArrowheads="1"/>
            </p:cNvSpPr>
            <p:nvPr/>
          </p:nvSpPr>
          <p:spPr bwMode="auto">
            <a:xfrm>
              <a:off x="5029" y="1687"/>
              <a:ext cx="175" cy="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49" name="Rectangle 121"/>
            <p:cNvSpPr>
              <a:spLocks noChangeArrowheads="1"/>
            </p:cNvSpPr>
            <p:nvPr/>
          </p:nvSpPr>
          <p:spPr bwMode="auto">
            <a:xfrm>
              <a:off x="5030" y="1688"/>
              <a:ext cx="173" cy="4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50" name="Rectangle 122"/>
            <p:cNvSpPr>
              <a:spLocks noChangeArrowheads="1"/>
            </p:cNvSpPr>
            <p:nvPr/>
          </p:nvSpPr>
          <p:spPr bwMode="auto">
            <a:xfrm>
              <a:off x="5248" y="1764"/>
              <a:ext cx="8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de-DE" altLang="de-DE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51" name="Rectangle 123"/>
            <p:cNvSpPr>
              <a:spLocks noChangeArrowheads="1"/>
            </p:cNvSpPr>
            <p:nvPr/>
          </p:nvSpPr>
          <p:spPr bwMode="auto">
            <a:xfrm>
              <a:off x="5029" y="1786"/>
              <a:ext cx="175" cy="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52" name="Rectangle 124"/>
            <p:cNvSpPr>
              <a:spLocks noChangeArrowheads="1"/>
            </p:cNvSpPr>
            <p:nvPr/>
          </p:nvSpPr>
          <p:spPr bwMode="auto">
            <a:xfrm>
              <a:off x="3297" y="-1649"/>
              <a:ext cx="403" cy="98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7111" name="Gruppieren 20483"/>
          <p:cNvGrpSpPr>
            <a:grpSpLocks/>
          </p:cNvGrpSpPr>
          <p:nvPr/>
        </p:nvGrpSpPr>
        <p:grpSpPr bwMode="auto">
          <a:xfrm>
            <a:off x="3108325" y="3090863"/>
            <a:ext cx="3263900" cy="528637"/>
            <a:chOff x="3108216" y="3090733"/>
            <a:chExt cx="3263983" cy="528770"/>
          </a:xfrm>
        </p:grpSpPr>
        <p:sp>
          <p:nvSpPr>
            <p:cNvPr id="47113" name="Rectangle 16"/>
            <p:cNvSpPr>
              <a:spLocks noChangeArrowheads="1"/>
            </p:cNvSpPr>
            <p:nvPr/>
          </p:nvSpPr>
          <p:spPr bwMode="auto">
            <a:xfrm rot="-5400000">
              <a:off x="5953893" y="3201196"/>
              <a:ext cx="5286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2000">
                  <a:solidFill>
                    <a:srgbClr val="000000"/>
                  </a:solidFill>
                  <a:latin typeface="Arial" pitchFamily="34" charset="0"/>
                </a:rPr>
                <a:t>HSP</a:t>
              </a:r>
            </a:p>
          </p:txBody>
        </p:sp>
        <p:sp>
          <p:nvSpPr>
            <p:cNvPr id="47114" name="Rectangle 16"/>
            <p:cNvSpPr>
              <a:spLocks noChangeArrowheads="1"/>
            </p:cNvSpPr>
            <p:nvPr/>
          </p:nvSpPr>
          <p:spPr bwMode="auto">
            <a:xfrm rot="-5400000">
              <a:off x="2997885" y="3201064"/>
              <a:ext cx="5286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2000">
                  <a:solidFill>
                    <a:srgbClr val="000000"/>
                  </a:solidFill>
                  <a:latin typeface="Arial" pitchFamily="34" charset="0"/>
                </a:rPr>
                <a:t>HSP</a:t>
              </a:r>
            </a:p>
          </p:txBody>
        </p:sp>
      </p:grpSp>
      <p:sp>
        <p:nvSpPr>
          <p:cNvPr id="47112" name="Rechteck 123"/>
          <p:cNvSpPr>
            <a:spLocks noChangeArrowheads="1"/>
          </p:cNvSpPr>
          <p:nvPr/>
        </p:nvSpPr>
        <p:spPr bwMode="auto">
          <a:xfrm>
            <a:off x="207963" y="4756150"/>
            <a:ext cx="89725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1300" b="1">
                <a:solidFill>
                  <a:srgbClr val="000000"/>
                </a:solidFill>
                <a:latin typeface="Arial" pitchFamily="34" charset="0"/>
              </a:rPr>
              <a:t>			</a:t>
            </a:r>
            <a:r>
              <a:rPr lang="de-DE" altLang="de-DE" sz="1300">
                <a:solidFill>
                  <a:srgbClr val="000000"/>
                </a:solidFill>
                <a:latin typeface="Verdana" pitchFamily="34" charset="0"/>
              </a:rPr>
              <a:t>Stock concentration of Carbon Black </a:t>
            </a:r>
            <a:r>
              <a:rPr lang="de-DE" altLang="de-DE" sz="1300">
                <a:solidFill>
                  <a:srgbClr val="000000"/>
                </a:solidFill>
                <a:latin typeface="Arial" pitchFamily="34" charset="0"/>
              </a:rPr>
              <a:t>0.7 g/l, </a:t>
            </a:r>
          </a:p>
          <a:p>
            <a:endParaRPr lang="de-DE" altLang="de-DE" sz="130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>                 A: 1. 15 sec Vortex + </a:t>
            </a:r>
            <a:r>
              <a:rPr lang="de-DE" altLang="de-DE" sz="1400">
                <a:solidFill>
                  <a:srgbClr val="3333FF"/>
                </a:solidFill>
                <a:latin typeface="Arial" pitchFamily="34" charset="0"/>
              </a:rPr>
              <a:t>15 min US bath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>, 2. diluted to 0.014 g/l, 3. again </a:t>
            </a:r>
            <a:r>
              <a:rPr lang="de-DE" altLang="de-DE" sz="1400">
                <a:solidFill>
                  <a:srgbClr val="3333FF"/>
                </a:solidFill>
                <a:latin typeface="Arial" pitchFamily="34" charset="0"/>
              </a:rPr>
              <a:t>15 min US bath</a:t>
            </a:r>
            <a:endParaRPr lang="de-DE" altLang="de-DE" sz="140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>                B: 1. 15 sec Vortex +  </a:t>
            </a:r>
            <a:r>
              <a:rPr lang="de-DE" altLang="de-DE" sz="1400">
                <a:solidFill>
                  <a:srgbClr val="3333FF"/>
                </a:solidFill>
                <a:latin typeface="Arial" pitchFamily="34" charset="0"/>
              </a:rPr>
              <a:t>5 min US bath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>,  2. diluted to 0.014 g/l, 3. 1 min </a:t>
            </a:r>
            <a:r>
              <a:rPr lang="de-DE" altLang="de-DE" sz="1400">
                <a:solidFill>
                  <a:srgbClr val="3333FF"/>
                </a:solidFill>
                <a:latin typeface="Arial" pitchFamily="34" charset="0"/>
              </a:rPr>
              <a:t>US treatment</a:t>
            </a:r>
            <a:endParaRPr lang="de-DE" altLang="de-DE" sz="140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>                C: 1. 15 sec Vortex +  </a:t>
            </a:r>
            <a:r>
              <a:rPr lang="de-DE" altLang="de-DE" sz="1400">
                <a:solidFill>
                  <a:srgbClr val="3333FF"/>
                </a:solidFill>
                <a:latin typeface="Arial" pitchFamily="34" charset="0"/>
              </a:rPr>
              <a:t>5 min US bath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>,  2. diluted to 0.014 g/l, 3. 10 min </a:t>
            </a:r>
            <a:r>
              <a:rPr lang="de-DE" altLang="de-DE" sz="1400">
                <a:solidFill>
                  <a:srgbClr val="3333FF"/>
                </a:solidFill>
                <a:latin typeface="Arial" pitchFamily="34" charset="0"/>
              </a:rPr>
              <a:t>US treatment</a:t>
            </a:r>
          </a:p>
          <a:p>
            <a:pPr algn="ctr"/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>US treatment: 3 – 4 ml Suspension, IKASONIC U 50, Amplitude 100 %, Cycle 1, Sonotrode 600 W/cm²</a:t>
            </a:r>
          </a:p>
          <a:p>
            <a:pPr algn="ctr"/>
            <a:endParaRPr lang="de-DE" altLang="de-DE" sz="13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7662248" y="334963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 smtClean="0">
                <a:solidFill>
                  <a:srgbClr val="3333FF"/>
                </a:solidFill>
                <a:latin typeface="+mn-lt"/>
              </a:rPr>
              <a:t>Score </a:t>
            </a:r>
            <a:r>
              <a:rPr lang="de-DE" sz="1800" dirty="0" err="1" smtClean="0">
                <a:solidFill>
                  <a:srgbClr val="3333FF"/>
                </a:solidFill>
                <a:latin typeface="+mn-lt"/>
              </a:rPr>
              <a:t>by</a:t>
            </a:r>
            <a:endParaRPr lang="de-DE" sz="1800" dirty="0" smtClean="0">
              <a:solidFill>
                <a:srgbClr val="3333FF"/>
              </a:solidFill>
              <a:latin typeface="+mn-lt"/>
            </a:endParaRPr>
          </a:p>
          <a:p>
            <a:pPr algn="ctr"/>
            <a:r>
              <a:rPr lang="de-DE" sz="18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rgbClr val="3333FF"/>
                </a:solidFill>
                <a:latin typeface="+mn-lt"/>
              </a:rPr>
              <a:t>rounding</a:t>
            </a:r>
            <a:endParaRPr lang="en-US" sz="18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73224" y="3717032"/>
            <a:ext cx="8579296" cy="1143000"/>
          </a:xfrm>
        </p:spPr>
        <p:txBody>
          <a:bodyPr/>
          <a:lstStyle/>
          <a:p>
            <a:pPr algn="l"/>
            <a:r>
              <a:rPr lang="en-US" sz="2800" dirty="0" smtClean="0"/>
              <a:t>First of all: </a:t>
            </a:r>
            <a:br>
              <a:rPr lang="en-US" sz="2800" dirty="0" smtClean="0"/>
            </a:br>
            <a:r>
              <a:rPr lang="en-US" sz="2800" dirty="0" smtClean="0"/>
              <a:t>It´s not only me; it´s a team work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Many thanks to: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1" dirty="0" smtClean="0"/>
              <a:t>Sebastian </a:t>
            </a:r>
            <a:r>
              <a:rPr lang="en-US" sz="2400" b="1" dirty="0" err="1" smtClean="0"/>
              <a:t>Süß</a:t>
            </a:r>
            <a:r>
              <a:rPr lang="en-US" sz="24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 smtClean="0"/>
              <a:t>Wolfgang </a:t>
            </a:r>
            <a:r>
              <a:rPr lang="en-US" sz="2400" b="1" dirty="0" err="1" smtClean="0"/>
              <a:t>Peukert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D</a:t>
            </a:r>
            <a:r>
              <a:rPr lang="en-US" b="1" dirty="0" smtClean="0"/>
              <a:t>oris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Segets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Institute </a:t>
            </a:r>
            <a:r>
              <a:rPr lang="en-US" sz="2000" dirty="0"/>
              <a:t>of Particle Technology (LFG), FAU, </a:t>
            </a:r>
            <a:r>
              <a:rPr lang="en-US" sz="2000" dirty="0" smtClean="0"/>
              <a:t>Erlangen, Germany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b="1" dirty="0" smtClean="0">
                <a:solidFill>
                  <a:srgbClr val="000000"/>
                </a:solidFill>
              </a:rPr>
              <a:t>Titus </a:t>
            </a:r>
            <a:r>
              <a:rPr lang="en-US" b="1" dirty="0" err="1" smtClean="0">
                <a:solidFill>
                  <a:srgbClr val="000000"/>
                </a:solidFill>
              </a:rPr>
              <a:t>Sobisch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Luis Rodriguez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Sonja </a:t>
            </a:r>
            <a:r>
              <a:rPr lang="en-US" b="1" dirty="0" err="1" smtClean="0">
                <a:solidFill>
                  <a:srgbClr val="000000"/>
                </a:solidFill>
              </a:rPr>
              <a:t>Horvat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LUM GmbH &amp; Dr. </a:t>
            </a:r>
            <a:r>
              <a:rPr lang="en-US" sz="2000" dirty="0" err="1" smtClean="0">
                <a:solidFill>
                  <a:srgbClr val="000000"/>
                </a:solidFill>
              </a:rPr>
              <a:t>Lerche</a:t>
            </a:r>
            <a:r>
              <a:rPr lang="en-US" sz="2000" dirty="0" smtClean="0">
                <a:solidFill>
                  <a:srgbClr val="000000"/>
                </a:solidFill>
              </a:rPr>
              <a:t> KG, Berlin, Germany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baseline="30000" dirty="0" smtClean="0"/>
              <a:t/>
            </a:r>
            <a:br>
              <a:rPr lang="en-US" sz="2800" baseline="30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de-DE" sz="2000" dirty="0" smtClean="0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34923A6-83B7-4866-A140-F759B94B4504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2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568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247B2-1A09-4561-93F3-146F77E7955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41987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676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446088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2800">
                <a:solidFill>
                  <a:schemeClr val="tx2"/>
                </a:solidFill>
                <a:latin typeface="Verdana" pitchFamily="34" charset="0"/>
              </a:rPr>
              <a:t>HSP of Carbon black (HSPiP)</a:t>
            </a:r>
            <a:br>
              <a:rPr lang="de-DE" sz="2800">
                <a:solidFill>
                  <a:schemeClr val="tx2"/>
                </a:solidFill>
                <a:latin typeface="Verdana" pitchFamily="34" charset="0"/>
              </a:rPr>
            </a:br>
            <a:endParaRPr lang="de-DE" sz="28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352918" y="3691154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n-lt"/>
              </a:rPr>
              <a:t>(C. Hansen)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50425-FFCB-4EB2-B50C-CF32A8BB7EE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graphicFrame>
        <p:nvGraphicFramePr>
          <p:cNvPr id="44035" name="Objekt 2"/>
          <p:cNvGraphicFramePr>
            <a:graphicFrameLocks noChangeAspect="1"/>
          </p:cNvGraphicFramePr>
          <p:nvPr/>
        </p:nvGraphicFramePr>
        <p:xfrm>
          <a:off x="-252413" y="1989138"/>
          <a:ext cx="9699626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Dokument" r:id="rId3" imgW="5967151" imgH="1365282" progId="Word.Document.12">
                  <p:embed/>
                </p:oleObj>
              </mc:Choice>
              <mc:Fallback>
                <p:oleObj name="Dokument" r:id="rId3" imgW="5967151" imgH="1365282" progId="Word.Document.12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1989138"/>
                        <a:ext cx="9699626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itel 1"/>
          <p:cNvSpPr txBox="1">
            <a:spLocks/>
          </p:cNvSpPr>
          <p:nvPr/>
        </p:nvSpPr>
        <p:spPr bwMode="auto">
          <a:xfrm>
            <a:off x="-36513" y="476250"/>
            <a:ext cx="93614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GB" sz="2800" dirty="0">
                <a:solidFill>
                  <a:schemeClr val="tx2"/>
                </a:solidFill>
                <a:latin typeface="Verdana" pitchFamily="34" charset="0"/>
              </a:rPr>
              <a:t>Validation of HSP regarding chosen IE and CA</a:t>
            </a:r>
          </a:p>
          <a:p>
            <a:pPr algn="ctr"/>
            <a:r>
              <a:rPr lang="en-GB" sz="2800" dirty="0">
                <a:solidFill>
                  <a:schemeClr val="tx2"/>
                </a:solidFill>
                <a:latin typeface="Verdana" pitchFamily="34" charset="0"/>
              </a:rPr>
              <a:t>for RST determination</a:t>
            </a:r>
            <a:br>
              <a:rPr lang="en-GB" sz="28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GB" dirty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en-GB" dirty="0">
                <a:solidFill>
                  <a:schemeClr val="tx2"/>
                </a:solidFill>
                <a:latin typeface="Verdana" pitchFamily="34" charset="0"/>
              </a:rPr>
            </a:br>
            <a:endParaRPr lang="en-GB" dirty="0">
              <a:solidFill>
                <a:schemeClr val="tx2"/>
              </a:solidFill>
              <a:latin typeface="Verdana" pitchFamily="34" charset="0"/>
            </a:endParaRPr>
          </a:p>
        </p:txBody>
      </p:sp>
      <p:graphicFrame>
        <p:nvGraphicFramePr>
          <p:cNvPr id="44037" name="Objekt 4"/>
          <p:cNvGraphicFramePr>
            <a:graphicFrameLocks noChangeAspect="1"/>
          </p:cNvGraphicFramePr>
          <p:nvPr/>
        </p:nvGraphicFramePr>
        <p:xfrm>
          <a:off x="-541338" y="4292600"/>
          <a:ext cx="102536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Dokument" r:id="rId5" imgW="6084943" imgH="1069153" progId="Word.Document.12">
                  <p:embed/>
                </p:oleObj>
              </mc:Choice>
              <mc:Fallback>
                <p:oleObj name="Dokument" r:id="rId5" imgW="6084943" imgH="1069153" progId="Word.Document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1338" y="4292600"/>
                        <a:ext cx="10253663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Ellipse 5"/>
          <p:cNvSpPr>
            <a:spLocks noChangeArrowheads="1"/>
          </p:cNvSpPr>
          <p:nvPr/>
        </p:nvSpPr>
        <p:spPr bwMode="auto">
          <a:xfrm>
            <a:off x="179388" y="1916113"/>
            <a:ext cx="2305050" cy="576262"/>
          </a:xfrm>
          <a:prstGeom prst="ellipse">
            <a:avLst/>
          </a:prstGeom>
          <a:solidFill>
            <a:srgbClr val="BBE0E3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39" name="Ellipse 6"/>
          <p:cNvSpPr>
            <a:spLocks noChangeArrowheads="1"/>
          </p:cNvSpPr>
          <p:nvPr/>
        </p:nvSpPr>
        <p:spPr bwMode="auto">
          <a:xfrm>
            <a:off x="331788" y="4221163"/>
            <a:ext cx="2584450" cy="576262"/>
          </a:xfrm>
          <a:prstGeom prst="ellipse">
            <a:avLst/>
          </a:prstGeom>
          <a:solidFill>
            <a:srgbClr val="BBE0E3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18"/>
          <p:cNvSpPr txBox="1">
            <a:spLocks noChangeArrowheads="1"/>
          </p:cNvSpPr>
          <p:nvPr/>
        </p:nvSpPr>
        <p:spPr bwMode="auto">
          <a:xfrm>
            <a:off x="107504" y="2205038"/>
            <a:ext cx="42484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800" dirty="0" err="1">
                <a:solidFill>
                  <a:srgbClr val="000000"/>
                </a:solidFill>
                <a:latin typeface="Verdana" pitchFamily="34" charset="0"/>
              </a:rPr>
              <a:t>Printex</a:t>
            </a:r>
            <a:r>
              <a:rPr lang="en-GB" sz="1800" dirty="0">
                <a:solidFill>
                  <a:srgbClr val="000000"/>
                </a:solidFill>
                <a:latin typeface="Verdana" pitchFamily="34" charset="0"/>
              </a:rPr>
              <a:t>® L dispersed </a:t>
            </a:r>
          </a:p>
          <a:p>
            <a:pPr eaLnBrk="1" hangingPunct="1"/>
            <a:r>
              <a:rPr lang="en-GB" sz="1800" dirty="0">
                <a:solidFill>
                  <a:srgbClr val="000000"/>
                </a:solidFill>
                <a:latin typeface="Verdana" pitchFamily="34" charset="0"/>
              </a:rPr>
              <a:t>into </a:t>
            </a:r>
            <a:r>
              <a:rPr lang="en-GB" sz="1800" dirty="0" err="1" smtClean="0">
                <a:solidFill>
                  <a:srgbClr val="000000"/>
                </a:solidFill>
                <a:latin typeface="Verdana" pitchFamily="34" charset="0"/>
              </a:rPr>
              <a:t>Diethylene</a:t>
            </a:r>
            <a:r>
              <a:rPr lang="en-GB" sz="18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GB" sz="1800" dirty="0" smtClean="0">
                <a:solidFill>
                  <a:srgbClr val="000000"/>
                </a:solidFill>
                <a:latin typeface="Verdana" pitchFamily="34" charset="0"/>
              </a:rPr>
              <a:t>Glycol </a:t>
            </a:r>
            <a:r>
              <a:rPr lang="en-GB" sz="1800" dirty="0" err="1" smtClean="0">
                <a:solidFill>
                  <a:srgbClr val="000000"/>
                </a:solidFill>
                <a:latin typeface="Verdana" pitchFamily="34" charset="0"/>
              </a:rPr>
              <a:t>Butylether</a:t>
            </a:r>
            <a:endParaRPr lang="en-GB" sz="18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endParaRPr lang="en-GB" sz="18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r>
              <a:rPr lang="en-GB" sz="1800" dirty="0">
                <a:solidFill>
                  <a:srgbClr val="000000"/>
                </a:solidFill>
                <a:latin typeface="Verdana" pitchFamily="34" charset="0"/>
              </a:rPr>
              <a:t>Expected based on </a:t>
            </a:r>
          </a:p>
          <a:p>
            <a:pPr eaLnBrk="1" hangingPunct="1"/>
            <a:r>
              <a:rPr lang="en-GB" sz="1800" dirty="0">
                <a:solidFill>
                  <a:srgbClr val="000000"/>
                </a:solidFill>
                <a:latin typeface="Verdana" pitchFamily="34" charset="0"/>
              </a:rPr>
              <a:t>Liquid HSPs</a:t>
            </a:r>
          </a:p>
          <a:p>
            <a:pPr eaLnBrk="1" hangingPunct="1"/>
            <a:r>
              <a:rPr lang="en-GB" sz="1800" dirty="0">
                <a:solidFill>
                  <a:srgbClr val="000000"/>
                </a:solidFill>
                <a:latin typeface="Verdana" pitchFamily="34" charset="0"/>
              </a:rPr>
              <a:t>to be “good”</a:t>
            </a:r>
          </a:p>
        </p:txBody>
      </p:sp>
      <p:grpSp>
        <p:nvGrpSpPr>
          <p:cNvPr id="45059" name="Gruppieren 10"/>
          <p:cNvGrpSpPr>
            <a:grpSpLocks/>
          </p:cNvGrpSpPr>
          <p:nvPr/>
        </p:nvGrpSpPr>
        <p:grpSpPr bwMode="auto">
          <a:xfrm>
            <a:off x="3132138" y="1268413"/>
            <a:ext cx="5903912" cy="4265612"/>
            <a:chOff x="2339752" y="1340768"/>
            <a:chExt cx="4070985" cy="2879725"/>
          </a:xfrm>
        </p:grpSpPr>
        <p:pic>
          <p:nvPicPr>
            <p:cNvPr id="45063" name="Grafik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340768"/>
              <a:ext cx="4070985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4341858" y="2636483"/>
              <a:ext cx="394072" cy="4329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</p:grpSp>
      <p:sp>
        <p:nvSpPr>
          <p:cNvPr id="45060" name="Textfeld 34"/>
          <p:cNvSpPr txBox="1">
            <a:spLocks noChangeArrowheads="1"/>
          </p:cNvSpPr>
          <p:nvPr/>
        </p:nvSpPr>
        <p:spPr bwMode="auto">
          <a:xfrm>
            <a:off x="2735263" y="5862638"/>
            <a:ext cx="486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00"/>
                </a:solidFill>
                <a:latin typeface="Verdana" pitchFamily="34" charset="0"/>
              </a:rPr>
              <a:t>Solvent is ranked as good solvent</a:t>
            </a:r>
          </a:p>
        </p:txBody>
      </p:sp>
      <p:sp>
        <p:nvSpPr>
          <p:cNvPr id="45061" name="Titel 1"/>
          <p:cNvSpPr>
            <a:spLocks noGrp="1"/>
          </p:cNvSpPr>
          <p:nvPr>
            <p:ph type="title"/>
          </p:nvPr>
        </p:nvSpPr>
        <p:spPr>
          <a:xfrm>
            <a:off x="-36513" y="758825"/>
            <a:ext cx="9361488" cy="654050"/>
          </a:xfrm>
        </p:spPr>
        <p:txBody>
          <a:bodyPr/>
          <a:lstStyle/>
          <a:p>
            <a:r>
              <a:rPr lang="en-GB" sz="2800" smtClean="0"/>
              <a:t>Validation of HSP approach by dispersing into</a:t>
            </a:r>
            <a:br>
              <a:rPr lang="en-GB" sz="2800" smtClean="0"/>
            </a:br>
            <a:r>
              <a:rPr lang="en-GB" sz="2800" smtClean="0"/>
              <a:t> a “good” liquid </a:t>
            </a:r>
            <a:br>
              <a:rPr lang="en-GB" sz="2800" smtClean="0"/>
            </a:b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13" name="Pfeil nach rechts 12"/>
          <p:cNvSpPr/>
          <p:nvPr/>
        </p:nvSpPr>
        <p:spPr>
          <a:xfrm>
            <a:off x="2079625" y="5938838"/>
            <a:ext cx="436563" cy="215900"/>
          </a:xfrm>
          <a:prstGeom prst="rightArrow">
            <a:avLst/>
          </a:prstGeom>
          <a:solidFill>
            <a:srgbClr val="33CC33"/>
          </a:solidFill>
          <a:ln>
            <a:solidFill>
              <a:srgbClr val="00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03350"/>
            <a:ext cx="642143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el 1"/>
          <p:cNvSpPr>
            <a:spLocks noGrp="1"/>
          </p:cNvSpPr>
          <p:nvPr>
            <p:ph type="title"/>
          </p:nvPr>
        </p:nvSpPr>
        <p:spPr>
          <a:xfrm>
            <a:off x="107950" y="471488"/>
            <a:ext cx="9359900" cy="654050"/>
          </a:xfrm>
        </p:spPr>
        <p:txBody>
          <a:bodyPr/>
          <a:lstStyle/>
          <a:p>
            <a:r>
              <a:rPr lang="en-GB" sz="2800" smtClean="0"/>
              <a:t>Validation of HSP approach by mixing </a:t>
            </a:r>
            <a:br>
              <a:rPr lang="en-GB" sz="2800" smtClean="0"/>
            </a:br>
            <a:r>
              <a:rPr lang="en-GB" sz="2800" smtClean="0"/>
              <a:t>“good” and “bad” liquids 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11" name="Pfeil nach rechts 10"/>
          <p:cNvSpPr/>
          <p:nvPr/>
        </p:nvSpPr>
        <p:spPr>
          <a:xfrm>
            <a:off x="823913" y="6021388"/>
            <a:ext cx="434975" cy="215900"/>
          </a:xfrm>
          <a:prstGeom prst="rightArrow">
            <a:avLst/>
          </a:prstGeom>
          <a:solidFill>
            <a:srgbClr val="33CC33"/>
          </a:solidFill>
          <a:ln>
            <a:solidFill>
              <a:srgbClr val="00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944688" y="5949950"/>
            <a:ext cx="8459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00"/>
                </a:solidFill>
                <a:latin typeface="Verdana" pitchFamily="34" charset="0"/>
              </a:rPr>
              <a:t>Tailoring continuous phases regarding dispersibility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58888" y="4005263"/>
            <a:ext cx="2944812" cy="46196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00B050"/>
                </a:solidFill>
                <a:latin typeface="Verdana"/>
                <a:cs typeface="+mn-cs"/>
              </a:rPr>
              <a:t>100% Ethylacetat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284663" y="4695825"/>
            <a:ext cx="3106737" cy="461963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D20000"/>
                </a:solidFill>
                <a:latin typeface="Verdana"/>
                <a:cs typeface="+mn-cs"/>
              </a:rPr>
              <a:t>100% 1.4-Dioxane</a:t>
            </a:r>
          </a:p>
        </p:txBody>
      </p:sp>
    </p:spTree>
    <p:extLst>
      <p:ext uri="{BB962C8B-B14F-4D97-AF65-F5344CB8AC3E}">
        <p14:creationId xmlns:p14="http://schemas.microsoft.com/office/powerpoint/2010/main" val="2034401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>
          <a:xfrm>
            <a:off x="684213" y="111125"/>
            <a:ext cx="7920037" cy="65405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Validation by targeted surface decoration of </a:t>
            </a:r>
            <a:r>
              <a:rPr lang="en-GB" sz="2800" dirty="0" err="1" smtClean="0"/>
              <a:t>ZnO</a:t>
            </a:r>
            <a:r>
              <a:rPr lang="en-GB" sz="2800" dirty="0" smtClean="0"/>
              <a:t> quantum dots</a:t>
            </a:r>
          </a:p>
        </p:txBody>
      </p:sp>
      <p:sp>
        <p:nvSpPr>
          <p:cNvPr id="48131" name="Textfeld 18"/>
          <p:cNvSpPr txBox="1">
            <a:spLocks noChangeArrowheads="1"/>
          </p:cNvSpPr>
          <p:nvPr/>
        </p:nvSpPr>
        <p:spPr bwMode="auto">
          <a:xfrm>
            <a:off x="107950" y="1331913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GB" sz="2000">
                <a:solidFill>
                  <a:srgbClr val="000000"/>
                </a:solidFill>
                <a:latin typeface="Verdana" pitchFamily="34" charset="0"/>
              </a:rPr>
              <a:t>Synthesis of QD: Acetate molecules on ZnO surface </a:t>
            </a:r>
          </a:p>
        </p:txBody>
      </p:sp>
      <p:sp>
        <p:nvSpPr>
          <p:cNvPr id="48132" name="Textfeld 2"/>
          <p:cNvSpPr txBox="1">
            <a:spLocks noChangeArrowheads="1"/>
          </p:cNvSpPr>
          <p:nvPr/>
        </p:nvSpPr>
        <p:spPr bwMode="auto">
          <a:xfrm>
            <a:off x="1042988" y="182880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00"/>
                </a:solidFill>
                <a:latin typeface="Verdana" pitchFamily="34" charset="0"/>
              </a:rPr>
              <a:t>ZnAc + LiOH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987675" y="2025650"/>
            <a:ext cx="15128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Textfeld 23"/>
          <p:cNvSpPr txBox="1">
            <a:spLocks noChangeArrowheads="1"/>
          </p:cNvSpPr>
          <p:nvPr/>
        </p:nvSpPr>
        <p:spPr bwMode="auto">
          <a:xfrm>
            <a:off x="107950" y="2339975"/>
            <a:ext cx="892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GB" sz="1800">
                <a:solidFill>
                  <a:srgbClr val="000000"/>
                </a:solidFill>
                <a:latin typeface="Verdana" pitchFamily="34" charset="0"/>
              </a:rPr>
              <a:t>Li</a:t>
            </a:r>
            <a:r>
              <a:rPr lang="en-GB" sz="2000">
                <a:solidFill>
                  <a:srgbClr val="000000"/>
                </a:solidFill>
                <a:latin typeface="Verdana" pitchFamily="34" charset="0"/>
              </a:rPr>
              <a:t>gand exchange: Catechol (CAT) molecules on ZnO surface</a:t>
            </a:r>
          </a:p>
        </p:txBody>
      </p:sp>
      <p:grpSp>
        <p:nvGrpSpPr>
          <p:cNvPr id="56326" name="Gruppieren 33"/>
          <p:cNvGrpSpPr>
            <a:grpSpLocks/>
          </p:cNvGrpSpPr>
          <p:nvPr/>
        </p:nvGrpSpPr>
        <p:grpSpPr bwMode="auto">
          <a:xfrm>
            <a:off x="107950" y="4293096"/>
            <a:ext cx="9359900" cy="1765300"/>
            <a:chOff x="107504" y="4941168"/>
            <a:chExt cx="9361040" cy="1765360"/>
          </a:xfrm>
        </p:grpSpPr>
        <p:sp>
          <p:nvSpPr>
            <p:cNvPr id="48142" name="Textfeld 28"/>
            <p:cNvSpPr txBox="1">
              <a:spLocks noChangeArrowheads="1"/>
            </p:cNvSpPr>
            <p:nvPr/>
          </p:nvSpPr>
          <p:spPr bwMode="auto">
            <a:xfrm>
              <a:off x="107504" y="4941168"/>
              <a:ext cx="87849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Char char="§"/>
              </a:pPr>
              <a:r>
                <a:rPr lang="en-GB" sz="2000">
                  <a:solidFill>
                    <a:srgbClr val="000000"/>
                  </a:solidFill>
                  <a:latin typeface="Verdana" pitchFamily="34" charset="0"/>
                </a:rPr>
                <a:t>Dispersing procedure for ZnO</a:t>
              </a:r>
            </a:p>
          </p:txBody>
        </p:sp>
        <p:sp>
          <p:nvSpPr>
            <p:cNvPr id="48143" name="Rechteck 30"/>
            <p:cNvSpPr>
              <a:spLocks noChangeArrowheads="1"/>
            </p:cNvSpPr>
            <p:nvPr/>
          </p:nvSpPr>
          <p:spPr bwMode="auto">
            <a:xfrm>
              <a:off x="395536" y="5229200"/>
              <a:ext cx="9073008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77800" indent="-177800">
                <a:tabLst>
                  <a:tab pos="2238375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  <a:sym typeface="Wingdings" pitchFamily="2" charset="2"/>
                </a:rPr>
                <a:t>- preparation of 0.1 wt.-% </a:t>
              </a:r>
              <a:r>
                <a:rPr lang="en-GB" sz="1800" dirty="0" err="1">
                  <a:solidFill>
                    <a:srgbClr val="000000"/>
                  </a:solidFill>
                  <a:latin typeface="Verdana" pitchFamily="34" charset="0"/>
                  <a:sym typeface="Wingdings" pitchFamily="2" charset="2"/>
                </a:rPr>
                <a:t>ZnO</a:t>
              </a: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  <a:sym typeface="Wingdings" pitchFamily="2" charset="2"/>
                </a:rPr>
                <a:t> dispersion in different solvents</a:t>
              </a:r>
            </a:p>
            <a:p>
              <a:pPr marL="177800" indent="-177800">
                <a:buFontTx/>
                <a:buChar char="-"/>
                <a:tabLst>
                  <a:tab pos="2238375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  <a:sym typeface="Wingdings" pitchFamily="2" charset="2"/>
                </a:rPr>
                <a:t>15 minutes sonication (30 W) </a:t>
              </a:r>
            </a:p>
            <a:p>
              <a:pPr marL="177800" indent="-177800">
                <a:buFontTx/>
                <a:buChar char="-"/>
                <a:tabLst>
                  <a:tab pos="2238375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</a:rPr>
                <a:t>solvents: n-hexane, Toluene, NMP, 1.4-Dioxane, Ethyl acetate, Acetone, </a:t>
              </a:r>
              <a:r>
                <a:rPr lang="en-GB" sz="1800" dirty="0" err="1">
                  <a:solidFill>
                    <a:srgbClr val="000000"/>
                  </a:solidFill>
                  <a:latin typeface="Verdana" pitchFamily="34" charset="0"/>
                </a:rPr>
                <a:t>Diacetone</a:t>
              </a: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</a:rPr>
                <a:t> alcohol, THF, IPA, DMSO, Propylene-1,2-carbonate, </a:t>
              </a:r>
              <a:r>
                <a:rPr lang="en-GB" sz="1800" dirty="0" err="1">
                  <a:solidFill>
                    <a:srgbClr val="000000"/>
                  </a:solidFill>
                  <a:latin typeface="Verdana" pitchFamily="34" charset="0"/>
                </a:rPr>
                <a:t>MeOH</a:t>
              </a: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</a:rPr>
                <a:t>,   H</a:t>
              </a:r>
              <a:r>
                <a:rPr lang="en-GB" sz="1800" baseline="-25000" dirty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</a:rPr>
                <a:t>O, </a:t>
              </a:r>
              <a:r>
                <a:rPr lang="en-GB" sz="1800" dirty="0" err="1">
                  <a:solidFill>
                    <a:srgbClr val="000000"/>
                  </a:solidFill>
                  <a:latin typeface="Verdana" pitchFamily="34" charset="0"/>
                </a:rPr>
                <a:t>EtOH</a:t>
              </a:r>
              <a:endParaRPr lang="en-GB" sz="1800" dirty="0">
                <a:solidFill>
                  <a:srgbClr val="000000"/>
                </a:solidFill>
                <a:latin typeface="Verdana" pitchFamily="34" charset="0"/>
                <a:sym typeface="Wingdings" pitchFamily="2" charset="2"/>
              </a:endParaRPr>
            </a:p>
          </p:txBody>
        </p:sp>
      </p:grpSp>
      <p:pic>
        <p:nvPicPr>
          <p:cNvPr id="4813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31963"/>
            <a:ext cx="8985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8137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2042"/>
              </p:ext>
            </p:extLst>
          </p:nvPr>
        </p:nvGraphicFramePr>
        <p:xfrm>
          <a:off x="467544" y="3141663"/>
          <a:ext cx="18907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2" name="CS ChemDraw Drawing" r:id="rId4" imgW="3676650" imgH="1543050" progId="ChemDraw.Document.6.0">
                  <p:embed/>
                </p:oleObj>
              </mc:Choice>
              <mc:Fallback>
                <p:oleObj name="CS ChemDraw Drawing" r:id="rId4" imgW="3676650" imgH="1543050" progId="ChemDraw.Document.6.0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41663"/>
                        <a:ext cx="189071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19540"/>
              </p:ext>
            </p:extLst>
          </p:nvPr>
        </p:nvGraphicFramePr>
        <p:xfrm>
          <a:off x="5220072" y="3141663"/>
          <a:ext cx="12160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3" name="CS ChemDraw Drawing" r:id="rId6" imgW="2362200" imgH="1428750" progId="ChemDraw.Document.6.0">
                  <p:embed/>
                </p:oleObj>
              </mc:Choice>
              <mc:Fallback>
                <p:oleObj name="CS ChemDraw Drawing" r:id="rId6" imgW="2362200" imgH="1428750" progId="ChemDraw.Document.6.0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141663"/>
                        <a:ext cx="12160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084888" y="1844675"/>
            <a:ext cx="3959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800" dirty="0" err="1">
                <a:latin typeface="+mn-lt"/>
              </a:rPr>
              <a:t>Coordinated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acetate</a:t>
            </a:r>
            <a:r>
              <a:rPr lang="de-DE" sz="1800" dirty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39752" y="2852738"/>
            <a:ext cx="27670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defRPr/>
            </a:pPr>
            <a:r>
              <a:rPr lang="de-DE" sz="1800" dirty="0" err="1" smtClean="0">
                <a:latin typeface="+mn-lt"/>
                <a:sym typeface="Wingdings" panose="05000000000000000000" pitchFamily="2" charset="2"/>
              </a:rPr>
              <a:t>Reduction</a:t>
            </a: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800" dirty="0">
                <a:latin typeface="+mn-lt"/>
              </a:rPr>
              <a:t>polar </a:t>
            </a:r>
          </a:p>
          <a:p>
            <a:pPr marL="285750" indent="-285750">
              <a:defRPr/>
            </a:pPr>
            <a:r>
              <a:rPr lang="de-DE" sz="1800" dirty="0" err="1">
                <a:latin typeface="+mn-lt"/>
              </a:rPr>
              <a:t>c</a:t>
            </a:r>
            <a:r>
              <a:rPr lang="de-DE" sz="1800" dirty="0" err="1" smtClean="0">
                <a:latin typeface="+mn-lt"/>
              </a:rPr>
              <a:t>ontribution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by</a:t>
            </a:r>
            <a:r>
              <a:rPr lang="de-DE" sz="1800" dirty="0">
                <a:latin typeface="+mn-lt"/>
              </a:rPr>
              <a:t> </a:t>
            </a:r>
          </a:p>
          <a:p>
            <a:pPr marL="285750" indent="-285750">
              <a:defRPr/>
            </a:pPr>
            <a:r>
              <a:rPr lang="de-DE" sz="1800" dirty="0">
                <a:latin typeface="+mn-lt"/>
              </a:rPr>
              <a:t>larger </a:t>
            </a:r>
            <a:r>
              <a:rPr lang="de-DE" sz="1800" dirty="0" err="1">
                <a:latin typeface="+mn-lt"/>
              </a:rPr>
              <a:t>carbon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content</a:t>
            </a:r>
            <a:r>
              <a:rPr lang="de-DE" sz="1800" dirty="0">
                <a:latin typeface="+mn-lt"/>
              </a:rPr>
              <a:t> </a:t>
            </a:r>
          </a:p>
          <a:p>
            <a:pPr marL="285750" indent="-285750">
              <a:defRPr/>
            </a:pPr>
            <a:r>
              <a:rPr lang="de-DE" sz="1800" dirty="0">
                <a:latin typeface="+mn-lt"/>
              </a:rPr>
              <a:t>+ </a:t>
            </a:r>
            <a:r>
              <a:rPr lang="de-DE" sz="1800" dirty="0" err="1">
                <a:latin typeface="+mn-lt"/>
              </a:rPr>
              <a:t>benzene</a:t>
            </a:r>
            <a:r>
              <a:rPr lang="de-DE" sz="1800" dirty="0">
                <a:latin typeface="+mn-lt"/>
              </a:rPr>
              <a:t> ring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16216" y="2954970"/>
            <a:ext cx="2743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de-DE" sz="1800" dirty="0" err="1">
                <a:latin typeface="+mn-lt"/>
                <a:sym typeface="Wingdings" panose="05000000000000000000" pitchFamily="2" charset="2"/>
              </a:rPr>
              <a:t>Increase</a:t>
            </a:r>
            <a:r>
              <a:rPr lang="de-DE" sz="1800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disperse </a:t>
            </a:r>
            <a:r>
              <a:rPr lang="de-DE" sz="1800" dirty="0" err="1" smtClean="0">
                <a:latin typeface="+mn-lt"/>
                <a:sym typeface="Wingdings" panose="05000000000000000000" pitchFamily="2" charset="2"/>
              </a:rPr>
              <a:t>contribution</a:t>
            </a:r>
            <a:r>
              <a:rPr lang="de-DE" sz="1800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anose="05000000000000000000" pitchFamily="2" charset="2"/>
              </a:rPr>
              <a:t>by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carbon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backbone</a:t>
            </a:r>
            <a:r>
              <a:rPr lang="de-DE" sz="18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25538"/>
            <a:ext cx="43037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5" name="Gruppieren 3"/>
          <p:cNvGrpSpPr>
            <a:grpSpLocks/>
          </p:cNvGrpSpPr>
          <p:nvPr/>
        </p:nvGrpSpPr>
        <p:grpSpPr bwMode="auto">
          <a:xfrm>
            <a:off x="1471613" y="5445125"/>
            <a:ext cx="9004300" cy="369888"/>
            <a:chOff x="1758800" y="6246604"/>
            <a:chExt cx="9005962" cy="368777"/>
          </a:xfrm>
        </p:grpSpPr>
        <p:sp>
          <p:nvSpPr>
            <p:cNvPr id="49188" name="Textfeld 12"/>
            <p:cNvSpPr txBox="1">
              <a:spLocks noChangeArrowheads="1"/>
            </p:cNvSpPr>
            <p:nvPr/>
          </p:nvSpPr>
          <p:spPr bwMode="auto">
            <a:xfrm>
              <a:off x="2232321" y="6246604"/>
              <a:ext cx="8532441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800">
                  <a:solidFill>
                    <a:srgbClr val="000000"/>
                  </a:solidFill>
                  <a:latin typeface="Verdana" pitchFamily="34" charset="0"/>
                </a:rPr>
                <a:t>Decreased </a:t>
              </a:r>
              <a:r>
                <a:rPr lang="el-GR" sz="1800" b="1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r>
                <a:rPr lang="de-DE" sz="1800" b="1">
                  <a:solidFill>
                    <a:srgbClr val="000000"/>
                  </a:solidFill>
                  <a:latin typeface="Arial" pitchFamily="34" charset="0"/>
                </a:rPr>
                <a:t>P</a:t>
              </a:r>
              <a:r>
                <a:rPr lang="de-DE" sz="1800">
                  <a:solidFill>
                    <a:srgbClr val="000000"/>
                  </a:solidFill>
                  <a:latin typeface="Arial" pitchFamily="34" charset="0"/>
                </a:rPr>
                <a:t> f</a:t>
              </a:r>
              <a:r>
                <a:rPr lang="en-GB" sz="1800">
                  <a:solidFill>
                    <a:srgbClr val="000000"/>
                  </a:solidFill>
                  <a:latin typeface="Verdana" pitchFamily="34" charset="0"/>
                </a:rPr>
                <a:t>or ZnO+CAT1 as expected</a:t>
              </a:r>
            </a:p>
          </p:txBody>
        </p:sp>
        <p:sp>
          <p:nvSpPr>
            <p:cNvPr id="17" name="Pfeil nach rechts 16"/>
            <p:cNvSpPr/>
            <p:nvPr/>
          </p:nvSpPr>
          <p:spPr>
            <a:xfrm>
              <a:off x="1758800" y="6309913"/>
              <a:ext cx="436643" cy="215252"/>
            </a:xfrm>
            <a:prstGeom prst="rightArrow">
              <a:avLst/>
            </a:prstGeom>
            <a:solidFill>
              <a:srgbClr val="33CC33"/>
            </a:solidFill>
            <a:ln>
              <a:solidFill>
                <a:srgbClr val="000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231900" y="4287838"/>
          <a:ext cx="6680201" cy="1013368"/>
        </p:xfrm>
        <a:graphic>
          <a:graphicData uri="http://schemas.openxmlformats.org/drawingml/2006/table">
            <a:tbl>
              <a:tblPr/>
              <a:tblGrid>
                <a:gridCol w="1981351"/>
                <a:gridCol w="1206592"/>
                <a:gridCol w="1191796"/>
                <a:gridCol w="1206592"/>
                <a:gridCol w="1093870"/>
              </a:tblGrid>
              <a:tr h="253206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δ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 / MPa</a:t>
                      </a:r>
                      <a:r>
                        <a:rPr lang="de-DE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δ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 / MPa</a:t>
                      </a:r>
                      <a:r>
                        <a:rPr lang="de-DE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δ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 / MPa</a:t>
                      </a:r>
                      <a:r>
                        <a:rPr lang="de-DE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 / MPa</a:t>
                      </a:r>
                      <a:r>
                        <a:rPr lang="de-DE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ZnO 20h 2ML</a:t>
                      </a:r>
                    </a:p>
                  </a:txBody>
                  <a:tcPr marL="9526" marR="9526" marT="95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15.46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23.31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15.45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ZnO + Cat1 20h 2ML</a:t>
                      </a:r>
                    </a:p>
                  </a:txBody>
                  <a:tcPr marL="9526" marR="9526" marT="95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14.61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3.17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14.51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ZnO + Cat2 20h 2ML</a:t>
                      </a:r>
                    </a:p>
                  </a:txBody>
                  <a:tcPr marL="9526" marR="9526" marT="95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21.05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15.09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</a:t>
                      </a:r>
                    </a:p>
                  </a:txBody>
                  <a:tcPr marL="9526" marR="9526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49184" name="Gruppieren 17"/>
          <p:cNvGrpSpPr>
            <a:grpSpLocks/>
          </p:cNvGrpSpPr>
          <p:nvPr/>
        </p:nvGrpSpPr>
        <p:grpSpPr bwMode="auto">
          <a:xfrm>
            <a:off x="1471613" y="5876925"/>
            <a:ext cx="9004300" cy="369888"/>
            <a:chOff x="1758800" y="6246604"/>
            <a:chExt cx="9005962" cy="368777"/>
          </a:xfrm>
        </p:grpSpPr>
        <p:sp>
          <p:nvSpPr>
            <p:cNvPr id="49186" name="Textfeld 19"/>
            <p:cNvSpPr txBox="1">
              <a:spLocks noChangeArrowheads="1"/>
            </p:cNvSpPr>
            <p:nvPr/>
          </p:nvSpPr>
          <p:spPr bwMode="auto">
            <a:xfrm>
              <a:off x="2232321" y="6246604"/>
              <a:ext cx="8532441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800">
                  <a:solidFill>
                    <a:srgbClr val="000000"/>
                  </a:solidFill>
                  <a:latin typeface="Verdana" pitchFamily="34" charset="0"/>
                </a:rPr>
                <a:t>Increased  </a:t>
              </a:r>
              <a:r>
                <a:rPr lang="el-GR" sz="1800" b="1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r>
                <a:rPr lang="de-DE" sz="1800" b="1">
                  <a:solidFill>
                    <a:srgbClr val="000000"/>
                  </a:solidFill>
                  <a:latin typeface="Arial" pitchFamily="34" charset="0"/>
                </a:rPr>
                <a:t>D </a:t>
              </a:r>
              <a:r>
                <a:rPr lang="en-GB" sz="1800">
                  <a:solidFill>
                    <a:srgbClr val="000000"/>
                  </a:solidFill>
                  <a:latin typeface="Verdana" pitchFamily="34" charset="0"/>
                </a:rPr>
                <a:t>for ZnO+CAT2 as expected</a:t>
              </a:r>
            </a:p>
          </p:txBody>
        </p:sp>
        <p:sp>
          <p:nvSpPr>
            <p:cNvPr id="21" name="Pfeil nach rechts 20"/>
            <p:cNvSpPr/>
            <p:nvPr/>
          </p:nvSpPr>
          <p:spPr>
            <a:xfrm>
              <a:off x="1758800" y="6309913"/>
              <a:ext cx="436643" cy="215252"/>
            </a:xfrm>
            <a:prstGeom prst="rightArrow">
              <a:avLst/>
            </a:prstGeom>
            <a:solidFill>
              <a:srgbClr val="33CC33"/>
            </a:solidFill>
            <a:ln>
              <a:solidFill>
                <a:srgbClr val="000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628650" y="115888"/>
            <a:ext cx="79200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GB" kern="0" dirty="0" smtClean="0">
                <a:solidFill>
                  <a:srgbClr val="000000"/>
                </a:solidFill>
              </a:rPr>
              <a:t/>
            </a:r>
            <a:br>
              <a:rPr lang="en-GB" kern="0" dirty="0" smtClean="0">
                <a:solidFill>
                  <a:srgbClr val="000000"/>
                </a:solidFill>
              </a:rPr>
            </a:br>
            <a:r>
              <a:rPr lang="en-GB" sz="2800" kern="0" dirty="0" err="1" smtClean="0">
                <a:solidFill>
                  <a:srgbClr val="000000"/>
                </a:solidFill>
              </a:rPr>
              <a:t>ZnO</a:t>
            </a:r>
            <a:r>
              <a:rPr lang="en-GB" sz="2800" kern="0" dirty="0" smtClean="0">
                <a:solidFill>
                  <a:srgbClr val="000000"/>
                </a:solidFill>
              </a:rPr>
              <a:t> quantum dots (QD): Influence of surface molecules</a:t>
            </a:r>
            <a:endParaRPr lang="en-GB" sz="2800" kern="0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01716" y="4437112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 smtClean="0">
                <a:solidFill>
                  <a:srgbClr val="3333FF"/>
                </a:solidFill>
                <a:latin typeface="+mn-lt"/>
              </a:rPr>
              <a:t>Score </a:t>
            </a:r>
            <a:r>
              <a:rPr lang="de-DE" sz="1800" dirty="0" err="1" smtClean="0">
                <a:solidFill>
                  <a:srgbClr val="3333FF"/>
                </a:solidFill>
                <a:latin typeface="+mn-lt"/>
              </a:rPr>
              <a:t>by</a:t>
            </a:r>
            <a:endParaRPr lang="de-DE" sz="1800" dirty="0" smtClean="0">
              <a:solidFill>
                <a:srgbClr val="3333FF"/>
              </a:solidFill>
              <a:latin typeface="+mn-lt"/>
            </a:endParaRPr>
          </a:p>
          <a:p>
            <a:pPr algn="ctr"/>
            <a:r>
              <a:rPr lang="de-DE" sz="18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rgbClr val="3333FF"/>
                </a:solidFill>
                <a:latin typeface="+mn-lt"/>
              </a:rPr>
              <a:t>rounding</a:t>
            </a:r>
            <a:endParaRPr lang="en-US" sz="18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9FF287F-AFE4-47AF-BC33-8BD7196CE7B5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26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52227" name="Textfeld 4"/>
          <p:cNvSpPr txBox="1">
            <a:spLocks noChangeArrowheads="1"/>
          </p:cNvSpPr>
          <p:nvPr/>
        </p:nvSpPr>
        <p:spPr bwMode="auto">
          <a:xfrm>
            <a:off x="3379788" y="44624"/>
            <a:ext cx="2343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2800" dirty="0">
                <a:latin typeface="Verdana" pitchFamily="34" charset="0"/>
              </a:rPr>
              <a:t>Summary  </a:t>
            </a:r>
            <a:r>
              <a:rPr lang="de-DE" sz="2800" dirty="0" smtClean="0">
                <a:latin typeface="Verdana" pitchFamily="34" charset="0"/>
              </a:rPr>
              <a:t>I</a:t>
            </a:r>
            <a:endParaRPr lang="de-DE" sz="28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181" name="Textfeld 6"/>
          <p:cNvSpPr txBox="1">
            <a:spLocks noChangeArrowheads="1"/>
          </p:cNvSpPr>
          <p:nvPr/>
        </p:nvSpPr>
        <p:spPr bwMode="auto">
          <a:xfrm>
            <a:off x="395536" y="188640"/>
            <a:ext cx="838835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dirty="0">
              <a:latin typeface="Arial" charset="0"/>
              <a:cs typeface="+mn-cs"/>
            </a:endParaRPr>
          </a:p>
          <a:p>
            <a:pPr marL="365125" indent="-365125">
              <a:defRPr/>
            </a:pPr>
            <a:r>
              <a:rPr lang="de-DE" dirty="0">
                <a:latin typeface="Arial" charset="0"/>
                <a:cs typeface="+mn-cs"/>
              </a:rPr>
              <a:t> </a:t>
            </a:r>
            <a:r>
              <a:rPr lang="de-DE" dirty="0" smtClean="0">
                <a:latin typeface="Arial" charset="0"/>
                <a:cs typeface="+mn-cs"/>
              </a:rPr>
              <a:t>1. </a:t>
            </a:r>
            <a:r>
              <a:rPr lang="de-DE" dirty="0" err="1" smtClean="0">
                <a:latin typeface="Arial" charset="0"/>
                <a:cs typeface="+mn-cs"/>
              </a:rPr>
              <a:t>Sedimentometer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equipped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with</a:t>
            </a:r>
            <a:r>
              <a:rPr lang="de-DE" dirty="0" smtClean="0">
                <a:latin typeface="Arial" charset="0"/>
                <a:cs typeface="+mn-cs"/>
              </a:rPr>
              <a:t> STEP-Technology </a:t>
            </a:r>
            <a:r>
              <a:rPr lang="de-DE" dirty="0" err="1" smtClean="0">
                <a:latin typeface="Arial" charset="0"/>
                <a:cs typeface="+mn-cs"/>
              </a:rPr>
              <a:t>allows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for</a:t>
            </a:r>
            <a:r>
              <a:rPr lang="de-DE" dirty="0" smtClean="0">
                <a:latin typeface="Arial" charset="0"/>
                <a:cs typeface="+mn-cs"/>
              </a:rPr>
              <a:t> instrumental in-situ </a:t>
            </a:r>
            <a:r>
              <a:rPr lang="de-DE" dirty="0" err="1" smtClean="0">
                <a:latin typeface="Arial" charset="0"/>
                <a:cs typeface="+mn-cs"/>
              </a:rPr>
              <a:t>visualization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and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quantification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of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particle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settling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behavior</a:t>
            </a:r>
            <a:r>
              <a:rPr lang="de-DE" dirty="0" smtClean="0">
                <a:latin typeface="Arial" charset="0"/>
                <a:cs typeface="+mn-cs"/>
              </a:rPr>
              <a:t> in different </a:t>
            </a:r>
            <a:r>
              <a:rPr lang="de-DE" dirty="0" err="1" smtClean="0">
                <a:latin typeface="Arial" charset="0"/>
                <a:cs typeface="+mn-cs"/>
              </a:rPr>
              <a:t>liquids</a:t>
            </a:r>
            <a:r>
              <a:rPr lang="de-DE" dirty="0" smtClean="0">
                <a:latin typeface="Arial" charset="0"/>
                <a:cs typeface="+mn-cs"/>
              </a:rPr>
              <a:t>.</a:t>
            </a:r>
          </a:p>
          <a:p>
            <a:pPr marL="365125" indent="-365125">
              <a:defRPr/>
            </a:pPr>
            <a:endParaRPr lang="de-DE" dirty="0">
              <a:latin typeface="Arial" charset="0"/>
              <a:cs typeface="+mn-cs"/>
            </a:endParaRPr>
          </a:p>
          <a:p>
            <a:pPr marL="365125" indent="-365125">
              <a:defRPr/>
            </a:pPr>
            <a:r>
              <a:rPr lang="de-DE" dirty="0" smtClean="0">
                <a:latin typeface="Arial" charset="0"/>
                <a:cs typeface="+mn-cs"/>
              </a:rPr>
              <a:t>2. High </a:t>
            </a:r>
            <a:r>
              <a:rPr lang="de-DE" dirty="0" err="1" smtClean="0">
                <a:latin typeface="Arial" charset="0"/>
                <a:cs typeface="+mn-cs"/>
              </a:rPr>
              <a:t>flexibility</a:t>
            </a:r>
            <a:r>
              <a:rPr lang="de-DE" dirty="0" smtClean="0">
                <a:latin typeface="Arial" charset="0"/>
                <a:cs typeface="+mn-cs"/>
              </a:rPr>
              <a:t> due </a:t>
            </a:r>
            <a:r>
              <a:rPr lang="de-DE" dirty="0" err="1" smtClean="0">
                <a:latin typeface="Arial" charset="0"/>
                <a:cs typeface="+mn-cs"/>
              </a:rPr>
              <a:t>to</a:t>
            </a:r>
            <a:r>
              <a:rPr lang="de-DE" dirty="0" smtClean="0">
                <a:latin typeface="Arial" charset="0"/>
                <a:cs typeface="+mn-cs"/>
              </a:rPr>
              <a:t> different </a:t>
            </a:r>
            <a:r>
              <a:rPr lang="de-DE" dirty="0" err="1" smtClean="0">
                <a:latin typeface="Arial" charset="0"/>
                <a:cs typeface="+mn-cs"/>
              </a:rPr>
              <a:t>wavelengths</a:t>
            </a:r>
            <a:r>
              <a:rPr lang="de-DE" dirty="0" smtClean="0">
                <a:latin typeface="Arial" charset="0"/>
                <a:cs typeface="+mn-cs"/>
              </a:rPr>
              <a:t>, light </a:t>
            </a:r>
            <a:r>
              <a:rPr lang="de-DE" dirty="0" err="1" smtClean="0">
                <a:latin typeface="Arial" charset="0"/>
                <a:cs typeface="+mn-cs"/>
              </a:rPr>
              <a:t>factors</a:t>
            </a:r>
            <a:r>
              <a:rPr lang="de-DE" dirty="0" smtClean="0">
                <a:latin typeface="Arial" charset="0"/>
                <a:cs typeface="+mn-cs"/>
              </a:rPr>
              <a:t>, </a:t>
            </a:r>
            <a:r>
              <a:rPr lang="de-DE" dirty="0" err="1" smtClean="0">
                <a:latin typeface="Arial" charset="0"/>
                <a:cs typeface="+mn-cs"/>
              </a:rPr>
              <a:t>acceleration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factors</a:t>
            </a:r>
            <a:r>
              <a:rPr lang="de-DE" dirty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and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optical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path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of</a:t>
            </a:r>
            <a:r>
              <a:rPr lang="de-DE" dirty="0" smtClean="0">
                <a:latin typeface="Arial" charset="0"/>
                <a:cs typeface="+mn-cs"/>
              </a:rPr>
              <a:t> sample </a:t>
            </a:r>
            <a:r>
              <a:rPr lang="de-DE" dirty="0" err="1" smtClean="0">
                <a:latin typeface="Arial" charset="0"/>
                <a:cs typeface="+mn-cs"/>
              </a:rPr>
              <a:t>cells</a:t>
            </a:r>
            <a:r>
              <a:rPr lang="de-DE" dirty="0" smtClean="0">
                <a:latin typeface="Arial" charset="0"/>
                <a:cs typeface="+mn-cs"/>
              </a:rPr>
              <a:t>.</a:t>
            </a:r>
          </a:p>
          <a:p>
            <a:pPr marL="365125" indent="-365125">
              <a:defRPr/>
            </a:pPr>
            <a:endParaRPr lang="de-DE" dirty="0">
              <a:latin typeface="Arial" charset="0"/>
              <a:cs typeface="+mn-cs"/>
            </a:endParaRPr>
          </a:p>
          <a:p>
            <a:pPr marL="365125" indent="-365125">
              <a:defRPr/>
            </a:pPr>
            <a:r>
              <a:rPr lang="de-DE" dirty="0" smtClean="0">
                <a:latin typeface="Arial" charset="0"/>
                <a:cs typeface="+mn-cs"/>
              </a:rPr>
              <a:t>3. HTP due </a:t>
            </a:r>
            <a:r>
              <a:rPr lang="de-DE" dirty="0" err="1" smtClean="0">
                <a:latin typeface="Arial" charset="0"/>
                <a:cs typeface="+mn-cs"/>
              </a:rPr>
              <a:t>to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centrifugal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acceleration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and</a:t>
            </a:r>
            <a:r>
              <a:rPr lang="de-DE" dirty="0" smtClean="0">
                <a:latin typeface="Arial" charset="0"/>
                <a:cs typeface="+mn-cs"/>
              </a:rPr>
              <a:t> multisample </a:t>
            </a:r>
            <a:r>
              <a:rPr lang="de-DE" dirty="0" err="1" smtClean="0">
                <a:latin typeface="Arial" charset="0"/>
                <a:cs typeface="+mn-cs"/>
              </a:rPr>
              <a:t>approach</a:t>
            </a:r>
            <a:r>
              <a:rPr lang="de-DE" dirty="0" smtClean="0">
                <a:latin typeface="Arial" charset="0"/>
                <a:cs typeface="+mn-cs"/>
              </a:rPr>
              <a:t> (n = 12).</a:t>
            </a:r>
          </a:p>
          <a:p>
            <a:pPr marL="365125" indent="-365125">
              <a:defRPr/>
            </a:pPr>
            <a:endParaRPr lang="de-DE" dirty="0">
              <a:latin typeface="Arial" charset="0"/>
              <a:cs typeface="+mn-cs"/>
            </a:endParaRPr>
          </a:p>
          <a:p>
            <a:pPr marL="365125" indent="-365125">
              <a:defRPr/>
            </a:pPr>
            <a:r>
              <a:rPr lang="de-DE" dirty="0" smtClean="0">
                <a:latin typeface="Arial" charset="0"/>
                <a:cs typeface="+mn-cs"/>
              </a:rPr>
              <a:t>4. Determination </a:t>
            </a:r>
            <a:r>
              <a:rPr lang="de-DE" dirty="0" err="1" smtClean="0">
                <a:latin typeface="Arial" charset="0"/>
                <a:cs typeface="+mn-cs"/>
              </a:rPr>
              <a:t>of</a:t>
            </a:r>
            <a:r>
              <a:rPr lang="de-DE" dirty="0" smtClean="0">
                <a:latin typeface="Arial" charset="0"/>
                <a:cs typeface="+mn-cs"/>
              </a:rPr>
              <a:t> experimental </a:t>
            </a:r>
            <a:r>
              <a:rPr lang="de-DE" dirty="0" err="1" smtClean="0">
                <a:latin typeface="Arial" charset="0"/>
                <a:cs typeface="+mn-cs"/>
              </a:rPr>
              <a:t>sedimentation</a:t>
            </a:r>
            <a:r>
              <a:rPr lang="de-DE" dirty="0" smtClean="0">
                <a:latin typeface="Arial" charset="0"/>
                <a:cs typeface="+mn-cs"/>
              </a:rPr>
              <a:t> time (</a:t>
            </a:r>
            <a:r>
              <a:rPr lang="de-DE" dirty="0" err="1" smtClean="0">
                <a:latin typeface="Arial" charset="0"/>
                <a:cs typeface="+mn-cs"/>
              </a:rPr>
              <a:t>ST</a:t>
            </a:r>
            <a:r>
              <a:rPr lang="de-DE" baseline="-25000" dirty="0" err="1" smtClean="0">
                <a:latin typeface="Arial" charset="0"/>
                <a:cs typeface="+mn-cs"/>
              </a:rPr>
              <a:t>i</a:t>
            </a:r>
            <a:r>
              <a:rPr lang="de-DE" dirty="0" smtClean="0">
                <a:latin typeface="Arial" charset="0"/>
                <a:cs typeface="+mn-cs"/>
              </a:rPr>
              <a:t>) </a:t>
            </a:r>
            <a:r>
              <a:rPr lang="de-DE" dirty="0" err="1" smtClean="0">
                <a:latin typeface="Arial" charset="0"/>
                <a:cs typeface="+mn-cs"/>
              </a:rPr>
              <a:t>based</a:t>
            </a:r>
            <a:r>
              <a:rPr lang="de-DE" dirty="0" smtClean="0">
                <a:latin typeface="Arial" charset="0"/>
                <a:cs typeface="+mn-cs"/>
              </a:rPr>
              <a:t> on integral </a:t>
            </a:r>
            <a:r>
              <a:rPr lang="de-DE" dirty="0" err="1" smtClean="0">
                <a:latin typeface="Arial" charset="0"/>
                <a:cs typeface="+mn-cs"/>
              </a:rPr>
              <a:t>extinction</a:t>
            </a:r>
            <a:r>
              <a:rPr lang="de-DE" dirty="0" smtClean="0">
                <a:latin typeface="Arial" charset="0"/>
                <a:cs typeface="+mn-cs"/>
              </a:rPr>
              <a:t> (</a:t>
            </a:r>
            <a:r>
              <a:rPr lang="de-DE" dirty="0" err="1" smtClean="0">
                <a:latin typeface="Arial" charset="0"/>
                <a:cs typeface="+mn-cs"/>
              </a:rPr>
              <a:t>SEPView</a:t>
            </a:r>
            <a:r>
              <a:rPr lang="de-DE" dirty="0" smtClean="0">
                <a:latin typeface="Arial" charset="0"/>
                <a:cs typeface="+mn-cs"/>
              </a:rPr>
              <a:t>).</a:t>
            </a:r>
          </a:p>
          <a:p>
            <a:pPr marL="365125" indent="-365125">
              <a:defRPr/>
            </a:pPr>
            <a:endParaRPr lang="de-DE" dirty="0">
              <a:latin typeface="Arial" charset="0"/>
              <a:cs typeface="+mn-cs"/>
            </a:endParaRPr>
          </a:p>
          <a:p>
            <a:pPr marL="365125" indent="-365125">
              <a:defRPr/>
            </a:pPr>
            <a:r>
              <a:rPr lang="de-DE" dirty="0" smtClean="0">
                <a:latin typeface="Arial" charset="0"/>
                <a:cs typeface="+mn-cs"/>
              </a:rPr>
              <a:t>5.  </a:t>
            </a:r>
            <a:r>
              <a:rPr lang="de-DE" dirty="0" err="1" smtClean="0">
                <a:latin typeface="Arial" charset="0"/>
                <a:cs typeface="+mn-cs"/>
              </a:rPr>
              <a:t>Calculation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of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the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dimensionless</a:t>
            </a:r>
            <a:r>
              <a:rPr lang="de-DE" dirty="0" smtClean="0">
                <a:latin typeface="Arial" charset="0"/>
                <a:cs typeface="+mn-cs"/>
              </a:rPr>
              <a:t> relative </a:t>
            </a:r>
            <a:r>
              <a:rPr lang="de-DE" dirty="0" err="1" smtClean="0">
                <a:latin typeface="Arial" charset="0"/>
                <a:cs typeface="+mn-cs"/>
              </a:rPr>
              <a:t>sedimentation</a:t>
            </a:r>
            <a:r>
              <a:rPr lang="de-DE" dirty="0" smtClean="0">
                <a:latin typeface="Arial" charset="0"/>
                <a:cs typeface="+mn-cs"/>
              </a:rPr>
              <a:t> time (</a:t>
            </a:r>
            <a:r>
              <a:rPr lang="de-DE" dirty="0" err="1" smtClean="0">
                <a:latin typeface="Arial" charset="0"/>
                <a:cs typeface="+mn-cs"/>
              </a:rPr>
              <a:t>RST</a:t>
            </a:r>
            <a:r>
              <a:rPr lang="de-DE" baseline="-25000" dirty="0" err="1" smtClean="0">
                <a:latin typeface="Arial" charset="0"/>
                <a:cs typeface="+mn-cs"/>
              </a:rPr>
              <a:t>i</a:t>
            </a:r>
            <a:r>
              <a:rPr lang="de-DE" dirty="0" smtClean="0">
                <a:latin typeface="Arial" charset="0"/>
                <a:cs typeface="+mn-cs"/>
              </a:rPr>
              <a:t>) </a:t>
            </a:r>
            <a:r>
              <a:rPr lang="de-DE" dirty="0" err="1" smtClean="0">
                <a:latin typeface="Arial" charset="0"/>
                <a:cs typeface="+mn-cs"/>
              </a:rPr>
              <a:t>and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normalization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by</a:t>
            </a:r>
            <a:r>
              <a:rPr lang="de-DE" dirty="0" smtClean="0">
                <a:latin typeface="Arial" charset="0"/>
                <a:cs typeface="+mn-cs"/>
              </a:rPr>
              <a:t> </a:t>
            </a:r>
            <a:r>
              <a:rPr lang="de-DE" dirty="0" err="1" smtClean="0">
                <a:latin typeface="Arial" charset="0"/>
                <a:cs typeface="+mn-cs"/>
              </a:rPr>
              <a:t>RST</a:t>
            </a:r>
            <a:r>
              <a:rPr lang="de-DE" baseline="-25000" dirty="0" err="1" smtClean="0">
                <a:latin typeface="Arial" charset="0"/>
                <a:cs typeface="+mn-cs"/>
              </a:rPr>
              <a:t>i</a:t>
            </a:r>
            <a:r>
              <a:rPr lang="de-DE" dirty="0" smtClean="0">
                <a:latin typeface="Arial" charset="0"/>
                <a:cs typeface="+mn-cs"/>
              </a:rPr>
              <a:t>/</a:t>
            </a:r>
            <a:r>
              <a:rPr lang="de-DE" dirty="0" err="1" smtClean="0">
                <a:latin typeface="Arial" charset="0"/>
                <a:cs typeface="+mn-cs"/>
              </a:rPr>
              <a:t>RST</a:t>
            </a:r>
            <a:r>
              <a:rPr lang="de-DE" baseline="-25000" dirty="0" err="1" smtClean="0">
                <a:latin typeface="Arial" charset="0"/>
                <a:cs typeface="+mn-cs"/>
              </a:rPr>
              <a:t>max</a:t>
            </a:r>
            <a:endParaRPr lang="de-DE" baseline="-25000" dirty="0" smtClean="0">
              <a:latin typeface="Arial" charset="0"/>
              <a:cs typeface="+mn-cs"/>
            </a:endParaRPr>
          </a:p>
          <a:p>
            <a:pPr marL="365125" indent="-365125">
              <a:defRPr/>
            </a:pPr>
            <a:endParaRPr lang="de-DE" dirty="0">
              <a:latin typeface="Arial" charset="0"/>
              <a:cs typeface="+mn-cs"/>
            </a:endParaRPr>
          </a:p>
          <a:p>
            <a:pPr marL="365125" indent="-365125">
              <a:defRPr/>
            </a:pPr>
            <a:endParaRPr lang="de-DE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de-DE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9D25F14-A756-49C8-B380-7C9F361ACAF1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27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53251" name="Textfeld 4"/>
          <p:cNvSpPr txBox="1">
            <a:spLocks noChangeArrowheads="1"/>
          </p:cNvSpPr>
          <p:nvPr/>
        </p:nvSpPr>
        <p:spPr bwMode="auto">
          <a:xfrm>
            <a:off x="3379788" y="169863"/>
            <a:ext cx="262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2800" dirty="0" smtClean="0">
                <a:latin typeface="Verdana" pitchFamily="34" charset="0"/>
              </a:rPr>
              <a:t>Summary II  </a:t>
            </a:r>
            <a:endParaRPr lang="de-DE" sz="2800" dirty="0">
              <a:latin typeface="Verdana" pitchFamily="34" charset="0"/>
            </a:endParaRPr>
          </a:p>
        </p:txBody>
      </p:sp>
      <p:sp>
        <p:nvSpPr>
          <p:cNvPr id="50181" name="Textfeld 6"/>
          <p:cNvSpPr txBox="1">
            <a:spLocks noChangeArrowheads="1"/>
          </p:cNvSpPr>
          <p:nvPr/>
        </p:nvSpPr>
        <p:spPr bwMode="auto">
          <a:xfrm>
            <a:off x="431800" y="332656"/>
            <a:ext cx="8388350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de-DE" sz="2200" dirty="0" smtClean="0">
                <a:latin typeface="Arial" charset="0"/>
                <a:cs typeface="+mn-cs"/>
              </a:rPr>
              <a:t>6. </a:t>
            </a:r>
            <a:r>
              <a:rPr lang="de-DE" sz="2200" dirty="0" err="1" smtClean="0">
                <a:latin typeface="Arial" charset="0"/>
                <a:cs typeface="+mn-cs"/>
              </a:rPr>
              <a:t>Automatic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scoring</a:t>
            </a:r>
            <a:r>
              <a:rPr lang="de-DE" sz="2200" dirty="0" smtClean="0">
                <a:latin typeface="Arial" charset="0"/>
                <a:cs typeface="+mn-cs"/>
              </a:rPr>
              <a:t>:</a:t>
            </a:r>
          </a:p>
          <a:p>
            <a:pPr marL="365125" indent="-365125">
              <a:defRPr/>
            </a:pPr>
            <a:r>
              <a:rPr lang="de-DE" sz="2200" dirty="0">
                <a:latin typeface="Arial" charset="0"/>
                <a:cs typeface="+mn-cs"/>
              </a:rPr>
              <a:t>	</a:t>
            </a:r>
            <a:r>
              <a:rPr lang="de-DE" sz="2000" dirty="0">
                <a:latin typeface="Arial" charset="0"/>
              </a:rPr>
              <a:t>	</a:t>
            </a:r>
            <a:r>
              <a:rPr lang="de-DE" sz="2000" dirty="0" smtClean="0">
                <a:latin typeface="Arial" charset="0"/>
              </a:rPr>
              <a:t>a) Scoring </a:t>
            </a:r>
            <a:r>
              <a:rPr lang="de-DE" sz="2000" dirty="0" err="1" smtClean="0">
                <a:latin typeface="Arial" charset="0"/>
              </a:rPr>
              <a:t>simply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by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rounding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RST</a:t>
            </a:r>
            <a:r>
              <a:rPr lang="de-DE" sz="2000" baseline="-25000" dirty="0" err="1" smtClean="0">
                <a:latin typeface="Arial" charset="0"/>
              </a:rPr>
              <a:t>norm</a:t>
            </a:r>
            <a:r>
              <a:rPr lang="de-DE" sz="2000" dirty="0" smtClean="0">
                <a:latin typeface="Arial" charset="0"/>
              </a:rPr>
              <a:t> (&lt; 0.5 </a:t>
            </a:r>
            <a:r>
              <a:rPr lang="de-DE" sz="2000" dirty="0" err="1" smtClean="0">
                <a:latin typeface="Arial" charset="0"/>
              </a:rPr>
              <a:t>good</a:t>
            </a:r>
            <a:r>
              <a:rPr lang="de-DE" sz="2000" dirty="0" smtClean="0">
                <a:latin typeface="Arial" charset="0"/>
              </a:rPr>
              <a:t>, </a:t>
            </a:r>
            <a:r>
              <a:rPr lang="de-DE" sz="2000" dirty="0">
                <a:latin typeface="Arial" charset="0"/>
              </a:rPr>
              <a:t>&gt;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>
                <a:latin typeface="Arial" charset="0"/>
              </a:rPr>
              <a:t>0.5 </a:t>
            </a:r>
            <a:r>
              <a:rPr lang="de-DE" sz="2000" dirty="0" err="1" smtClean="0">
                <a:latin typeface="Arial" charset="0"/>
              </a:rPr>
              <a:t>bad</a:t>
            </a:r>
            <a:r>
              <a:rPr lang="de-DE" sz="2000" dirty="0" smtClean="0">
                <a:latin typeface="Arial" charset="0"/>
              </a:rPr>
              <a:t>) </a:t>
            </a:r>
          </a:p>
          <a:p>
            <a:pPr marL="365125" indent="-365125">
              <a:defRPr/>
            </a:pPr>
            <a:r>
              <a:rPr lang="de-DE" sz="2000" dirty="0">
                <a:latin typeface="Arial" charset="0"/>
              </a:rPr>
              <a:t>	</a:t>
            </a:r>
            <a:r>
              <a:rPr lang="de-DE" sz="2000" dirty="0" smtClean="0">
                <a:latin typeface="Arial" charset="0"/>
              </a:rPr>
              <a:t>	    (</a:t>
            </a:r>
            <a:r>
              <a:rPr lang="de-DE" sz="2000" dirty="0" err="1" smtClean="0">
                <a:latin typeface="Arial" charset="0"/>
              </a:rPr>
              <a:t>treshold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has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to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be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changed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to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have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at</a:t>
            </a:r>
            <a:r>
              <a:rPr lang="de-DE" sz="2000" dirty="0">
                <a:latin typeface="Arial" charset="0"/>
              </a:rPr>
              <a:t> least 2, </a:t>
            </a:r>
            <a:r>
              <a:rPr lang="de-DE" sz="2000" dirty="0" err="1">
                <a:latin typeface="Arial" charset="0"/>
              </a:rPr>
              <a:t>better</a:t>
            </a:r>
            <a:r>
              <a:rPr lang="de-DE" sz="2000" dirty="0">
                <a:latin typeface="Arial" charset="0"/>
              </a:rPr>
              <a:t> 3 </a:t>
            </a:r>
            <a:r>
              <a:rPr lang="de-DE" sz="2000" dirty="0" smtClean="0">
                <a:latin typeface="Arial" charset="0"/>
              </a:rPr>
              <a:t>	    </a:t>
            </a:r>
            <a:r>
              <a:rPr lang="de-DE" sz="2000" dirty="0" err="1" smtClean="0">
                <a:latin typeface="Arial" charset="0"/>
              </a:rPr>
              <a:t>continuous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phases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>
                <a:latin typeface="Arial" charset="0"/>
              </a:rPr>
              <a:t>in </a:t>
            </a:r>
            <a:r>
              <a:rPr lang="de-DE" sz="2000" dirty="0" err="1">
                <a:latin typeface="Arial" charset="0"/>
              </a:rPr>
              <a:t>each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smtClean="0">
                <a:latin typeface="Arial" charset="0"/>
              </a:rPr>
              <a:t>score</a:t>
            </a:r>
            <a:r>
              <a:rPr lang="de-DE" sz="2000" dirty="0">
                <a:latin typeface="Arial" charset="0"/>
              </a:rPr>
              <a:t>, </a:t>
            </a:r>
            <a:r>
              <a:rPr lang="de-DE" sz="2000" dirty="0" err="1">
                <a:latin typeface="Arial" charset="0"/>
              </a:rPr>
              <a:t>or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use</a:t>
            </a:r>
            <a:r>
              <a:rPr lang="de-DE" sz="2000" dirty="0">
                <a:latin typeface="Arial" charset="0"/>
              </a:rPr>
              <a:t> additional </a:t>
            </a:r>
            <a:r>
              <a:rPr lang="de-DE" sz="2000" dirty="0" err="1">
                <a:latin typeface="Arial" charset="0"/>
              </a:rPr>
              <a:t>liquids</a:t>
            </a:r>
            <a:r>
              <a:rPr lang="de-DE" sz="2000" dirty="0" smtClean="0">
                <a:latin typeface="Arial" charset="0"/>
              </a:rPr>
              <a:t>)</a:t>
            </a:r>
          </a:p>
          <a:p>
            <a:pPr marL="365125" indent="-365125">
              <a:defRPr/>
            </a:pPr>
            <a:r>
              <a:rPr lang="de-DE" sz="2000" dirty="0">
                <a:latin typeface="Arial" charset="0"/>
              </a:rPr>
              <a:t>	</a:t>
            </a:r>
            <a:r>
              <a:rPr lang="de-DE" sz="2000" dirty="0" smtClean="0">
                <a:latin typeface="Arial" charset="0"/>
              </a:rPr>
              <a:t>	b) </a:t>
            </a:r>
            <a:r>
              <a:rPr lang="de-DE" sz="2000" dirty="0" err="1" smtClean="0">
                <a:latin typeface="Arial" charset="0"/>
              </a:rPr>
              <a:t>Automatic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determination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of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number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of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good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liquids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by</a:t>
            </a:r>
            <a:r>
              <a:rPr lang="de-DE" sz="2000" dirty="0" smtClean="0">
                <a:latin typeface="Arial" charset="0"/>
              </a:rPr>
              <a:t> 	  	    </a:t>
            </a:r>
            <a:r>
              <a:rPr lang="de-DE" sz="2000" dirty="0" err="1" smtClean="0">
                <a:latin typeface="Arial" charset="0"/>
              </a:rPr>
              <a:t>determining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the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minimum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of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change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of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the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distance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of</a:t>
            </a:r>
            <a:r>
              <a:rPr lang="de-DE" sz="2000" dirty="0" smtClean="0">
                <a:latin typeface="Arial" charset="0"/>
              </a:rPr>
              <a:t> HSP   	    </a:t>
            </a:r>
            <a:r>
              <a:rPr lang="de-DE" sz="2000" dirty="0" err="1" smtClean="0">
                <a:latin typeface="Arial" charset="0"/>
              </a:rPr>
              <a:t>sphere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adding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consecutively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another</a:t>
            </a:r>
            <a:r>
              <a:rPr lang="de-DE" sz="2000" dirty="0" smtClean="0">
                <a:latin typeface="Arial" charset="0"/>
              </a:rPr>
              <a:t> liquid „</a:t>
            </a:r>
            <a:r>
              <a:rPr lang="de-DE" sz="2000" dirty="0" err="1" smtClean="0">
                <a:latin typeface="Arial" charset="0"/>
              </a:rPr>
              <a:t>ranked</a:t>
            </a:r>
            <a:r>
              <a:rPr lang="de-DE" sz="2000" dirty="0" smtClean="0">
                <a:latin typeface="Arial" charset="0"/>
              </a:rPr>
              <a:t>“ </a:t>
            </a:r>
            <a:r>
              <a:rPr lang="de-DE" sz="2000" dirty="0" err="1" smtClean="0">
                <a:latin typeface="Arial" charset="0"/>
              </a:rPr>
              <a:t>as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good</a:t>
            </a:r>
            <a:r>
              <a:rPr lang="de-DE" sz="2000" dirty="0" smtClean="0">
                <a:latin typeface="Arial" charset="0"/>
              </a:rPr>
              <a:t>.</a:t>
            </a:r>
            <a:endParaRPr lang="de-DE" sz="2000" dirty="0">
              <a:latin typeface="Arial" charset="0"/>
            </a:endParaRPr>
          </a:p>
          <a:p>
            <a:pPr>
              <a:defRPr/>
            </a:pPr>
            <a:endParaRPr lang="de-DE" sz="2000" dirty="0">
              <a:latin typeface="Arial" charset="0"/>
            </a:endParaRPr>
          </a:p>
          <a:p>
            <a:pPr marL="266700" indent="-266700">
              <a:defRPr/>
            </a:pPr>
            <a:r>
              <a:rPr lang="de-DE" sz="2000" dirty="0" smtClean="0">
                <a:latin typeface="Arial" charset="0"/>
              </a:rPr>
              <a:t>7. </a:t>
            </a:r>
            <a:r>
              <a:rPr lang="de-DE" sz="2000" dirty="0" err="1" smtClean="0">
                <a:latin typeface="Arial" charset="0"/>
              </a:rPr>
              <a:t>Entering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the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automatically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good</a:t>
            </a:r>
            <a:r>
              <a:rPr lang="de-DE" sz="2000" dirty="0" smtClean="0">
                <a:latin typeface="Arial" charset="0"/>
              </a:rPr>
              <a:t> – </a:t>
            </a:r>
            <a:r>
              <a:rPr lang="de-DE" sz="2000" dirty="0" err="1" smtClean="0">
                <a:latin typeface="Arial" charset="0"/>
              </a:rPr>
              <a:t>bad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liquids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into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HSPiP</a:t>
            </a:r>
            <a:r>
              <a:rPr lang="de-DE" sz="2000" dirty="0" smtClean="0">
                <a:latin typeface="Arial" charset="0"/>
              </a:rPr>
              <a:t>-Software </a:t>
            </a:r>
            <a:r>
              <a:rPr lang="de-DE" sz="2000" dirty="0" err="1" smtClean="0">
                <a:latin typeface="Arial" charset="0"/>
              </a:rPr>
              <a:t>and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c</a:t>
            </a:r>
            <a:r>
              <a:rPr lang="de-DE" sz="2000" dirty="0" err="1" smtClean="0">
                <a:latin typeface="Arial" charset="0"/>
              </a:rPr>
              <a:t>alculate</a:t>
            </a:r>
            <a:r>
              <a:rPr lang="de-DE" sz="2000" dirty="0" smtClean="0">
                <a:latin typeface="Arial" charset="0"/>
              </a:rPr>
              <a:t> HSPs </a:t>
            </a:r>
            <a:r>
              <a:rPr lang="de-DE" sz="2000" dirty="0" err="1">
                <a:latin typeface="Arial" charset="0"/>
              </a:rPr>
              <a:t>by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HSPiP</a:t>
            </a:r>
            <a:r>
              <a:rPr lang="de-DE" sz="2000" dirty="0" smtClean="0">
                <a:latin typeface="Arial" charset="0"/>
              </a:rPr>
              <a:t>-Software</a:t>
            </a:r>
          </a:p>
          <a:p>
            <a:pPr marL="365125" indent="-365125">
              <a:defRPr/>
            </a:pPr>
            <a:endParaRPr lang="de-DE" sz="2200" dirty="0">
              <a:latin typeface="Arial" charset="0"/>
              <a:cs typeface="+mn-cs"/>
            </a:endParaRPr>
          </a:p>
          <a:p>
            <a:pPr marL="266700" indent="-266700">
              <a:defRPr/>
            </a:pPr>
            <a:r>
              <a:rPr lang="de-DE" sz="2200" dirty="0" smtClean="0">
                <a:latin typeface="Arial" charset="0"/>
                <a:cs typeface="+mn-cs"/>
              </a:rPr>
              <a:t>8. </a:t>
            </a:r>
            <a:r>
              <a:rPr lang="de-DE" sz="2200" dirty="0" err="1" smtClean="0">
                <a:latin typeface="Arial" charset="0"/>
                <a:cs typeface="+mn-cs"/>
              </a:rPr>
              <a:t>Applicability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of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the</a:t>
            </a:r>
            <a:r>
              <a:rPr lang="de-DE" sz="2200" dirty="0" smtClean="0">
                <a:latin typeface="Arial" charset="0"/>
                <a:cs typeface="+mn-cs"/>
              </a:rPr>
              <a:t> instrumental </a:t>
            </a:r>
            <a:r>
              <a:rPr lang="de-DE" sz="2200" dirty="0" err="1" smtClean="0">
                <a:latin typeface="Arial" charset="0"/>
                <a:cs typeface="+mn-cs"/>
              </a:rPr>
              <a:t>and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automatic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scoring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shown</a:t>
            </a:r>
            <a:r>
              <a:rPr lang="de-DE" sz="2200" dirty="0" smtClean="0">
                <a:latin typeface="Arial" charset="0"/>
                <a:cs typeface="+mn-cs"/>
              </a:rPr>
              <a:t>   </a:t>
            </a:r>
            <a:r>
              <a:rPr lang="de-DE" sz="2200" dirty="0" err="1" smtClean="0">
                <a:latin typeface="Arial" charset="0"/>
                <a:cs typeface="+mn-cs"/>
              </a:rPr>
              <a:t>for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>
                <a:latin typeface="Arial" charset="0"/>
                <a:cs typeface="+mn-cs"/>
              </a:rPr>
              <a:t>pigments</a:t>
            </a:r>
            <a:r>
              <a:rPr lang="de-DE" sz="2200" dirty="0">
                <a:latin typeface="Arial" charset="0"/>
                <a:cs typeface="+mn-cs"/>
              </a:rPr>
              <a:t>, </a:t>
            </a:r>
            <a:r>
              <a:rPr lang="de-DE" sz="2200" dirty="0" err="1">
                <a:latin typeface="Arial" charset="0"/>
                <a:cs typeface="+mn-cs"/>
              </a:rPr>
              <a:t>Carbon</a:t>
            </a:r>
            <a:r>
              <a:rPr lang="de-DE" sz="2200" dirty="0">
                <a:latin typeface="Arial" charset="0"/>
                <a:cs typeface="+mn-cs"/>
              </a:rPr>
              <a:t> Black </a:t>
            </a:r>
            <a:r>
              <a:rPr lang="de-DE" sz="2200" dirty="0" err="1">
                <a:latin typeface="Arial" charset="0"/>
                <a:cs typeface="+mn-cs"/>
              </a:rPr>
              <a:t>and</a:t>
            </a:r>
            <a:r>
              <a:rPr lang="de-DE" sz="2200" dirty="0">
                <a:latin typeface="Arial" charset="0"/>
                <a:cs typeface="+mn-cs"/>
              </a:rPr>
              <a:t> </a:t>
            </a:r>
            <a:r>
              <a:rPr lang="de-DE" sz="2200" dirty="0" err="1">
                <a:latin typeface="Arial" charset="0"/>
                <a:cs typeface="+mn-cs"/>
              </a:rPr>
              <a:t>ZnO</a:t>
            </a:r>
            <a:r>
              <a:rPr lang="de-DE" sz="2200" dirty="0">
                <a:latin typeface="Arial" charset="0"/>
                <a:cs typeface="+mn-cs"/>
              </a:rPr>
              <a:t>-QD</a:t>
            </a:r>
            <a:r>
              <a:rPr lang="de-DE" sz="2200" dirty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and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validation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>
                <a:latin typeface="Arial" charset="0"/>
              </a:rPr>
              <a:t>by</a:t>
            </a:r>
            <a:r>
              <a:rPr lang="de-DE" sz="2200" dirty="0">
                <a:latin typeface="Arial" charset="0"/>
              </a:rPr>
              <a:t> </a:t>
            </a:r>
            <a:r>
              <a:rPr lang="de-DE" sz="2200" dirty="0" err="1">
                <a:latin typeface="Arial" charset="0"/>
              </a:rPr>
              <a:t>mixing</a:t>
            </a:r>
            <a:r>
              <a:rPr lang="de-DE" sz="2200" dirty="0">
                <a:latin typeface="Arial" charset="0"/>
              </a:rPr>
              <a:t> </a:t>
            </a:r>
            <a:r>
              <a:rPr lang="de-DE" sz="2200" dirty="0" err="1">
                <a:latin typeface="Arial" charset="0"/>
              </a:rPr>
              <a:t>good</a:t>
            </a:r>
            <a:r>
              <a:rPr lang="de-DE" sz="2200" dirty="0">
                <a:latin typeface="Arial" charset="0"/>
              </a:rPr>
              <a:t> </a:t>
            </a:r>
            <a:r>
              <a:rPr lang="de-DE" sz="2200" dirty="0" err="1">
                <a:latin typeface="Arial" charset="0"/>
              </a:rPr>
              <a:t>and</a:t>
            </a:r>
            <a:r>
              <a:rPr lang="de-DE" sz="2200" dirty="0">
                <a:latin typeface="Arial" charset="0"/>
              </a:rPr>
              <a:t> </a:t>
            </a:r>
            <a:r>
              <a:rPr lang="de-DE" sz="2200" dirty="0" err="1">
                <a:latin typeface="Arial" charset="0"/>
              </a:rPr>
              <a:t>bad</a:t>
            </a:r>
            <a:r>
              <a:rPr lang="de-DE" sz="2200" dirty="0">
                <a:latin typeface="Arial" charset="0"/>
              </a:rPr>
              <a:t> </a:t>
            </a:r>
            <a:r>
              <a:rPr lang="de-DE" sz="2200" dirty="0" err="1">
                <a:latin typeface="Arial" charset="0"/>
              </a:rPr>
              <a:t>liquids</a:t>
            </a:r>
            <a:r>
              <a:rPr lang="de-DE" sz="2200" dirty="0">
                <a:latin typeface="Arial" charset="0"/>
              </a:rPr>
              <a:t> </a:t>
            </a:r>
            <a:r>
              <a:rPr lang="de-DE" sz="2200" dirty="0" err="1">
                <a:latin typeface="Arial" charset="0"/>
              </a:rPr>
              <a:t>or</a:t>
            </a:r>
            <a:r>
              <a:rPr lang="de-DE" sz="2200" dirty="0">
                <a:latin typeface="Arial" charset="0"/>
              </a:rPr>
              <a:t> </a:t>
            </a:r>
            <a:r>
              <a:rPr lang="de-DE" sz="2200" dirty="0" err="1">
                <a:latin typeface="Arial" charset="0"/>
              </a:rPr>
              <a:t>surface</a:t>
            </a:r>
            <a:r>
              <a:rPr lang="de-DE" sz="2200" dirty="0">
                <a:latin typeface="Arial" charset="0"/>
              </a:rPr>
              <a:t>  </a:t>
            </a:r>
            <a:r>
              <a:rPr lang="de-DE" sz="2200" dirty="0" err="1" smtClean="0">
                <a:latin typeface="Arial" charset="0"/>
              </a:rPr>
              <a:t>alterations</a:t>
            </a:r>
            <a:r>
              <a:rPr lang="de-DE" sz="2200" dirty="0">
                <a:latin typeface="Arial" charset="0"/>
              </a:rPr>
              <a:t>.</a:t>
            </a:r>
            <a:endParaRPr lang="de-DE" sz="2200" dirty="0">
              <a:latin typeface="Arial" charset="0"/>
              <a:cs typeface="+mn-cs"/>
            </a:endParaRPr>
          </a:p>
          <a:p>
            <a:pPr marL="457200" indent="-457200">
              <a:buFontTx/>
              <a:buAutoNum type="arabicPeriod" startAt="3"/>
              <a:defRPr/>
            </a:pPr>
            <a:endParaRPr lang="de-DE" sz="2200" dirty="0">
              <a:latin typeface="Arial" charset="0"/>
              <a:cs typeface="+mn-cs"/>
            </a:endParaRPr>
          </a:p>
          <a:p>
            <a:pPr marL="266700" indent="-266700">
              <a:defRPr/>
            </a:pPr>
            <a:r>
              <a:rPr lang="de-DE" sz="2200" dirty="0" smtClean="0">
                <a:latin typeface="Arial" charset="0"/>
                <a:cs typeface="+mn-cs"/>
              </a:rPr>
              <a:t>9. Attention: HSPs </a:t>
            </a:r>
            <a:r>
              <a:rPr lang="de-DE" sz="2200" dirty="0" err="1" smtClean="0">
                <a:latin typeface="Arial" charset="0"/>
                <a:cs typeface="+mn-cs"/>
              </a:rPr>
              <a:t>may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be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altered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by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dispersion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process</a:t>
            </a:r>
            <a:r>
              <a:rPr lang="de-DE" sz="2200" dirty="0" smtClean="0">
                <a:latin typeface="Arial" charset="0"/>
                <a:cs typeface="+mn-cs"/>
              </a:rPr>
              <a:t> (type, </a:t>
            </a:r>
            <a:r>
              <a:rPr lang="de-DE" sz="2200" dirty="0" err="1" smtClean="0">
                <a:latin typeface="Arial" charset="0"/>
                <a:cs typeface="+mn-cs"/>
              </a:rPr>
              <a:t>energy</a:t>
            </a:r>
            <a:r>
              <a:rPr lang="de-DE" sz="2200" dirty="0" smtClean="0">
                <a:latin typeface="Arial" charset="0"/>
                <a:cs typeface="+mn-cs"/>
              </a:rPr>
              <a:t>, time). </a:t>
            </a:r>
            <a:r>
              <a:rPr lang="de-DE" sz="2200" dirty="0" err="1" smtClean="0">
                <a:latin typeface="Arial" charset="0"/>
                <a:cs typeface="+mn-cs"/>
              </a:rPr>
              <a:t>Stay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close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to</a:t>
            </a:r>
            <a:r>
              <a:rPr lang="de-DE" sz="2200" dirty="0" smtClean="0">
                <a:latin typeface="Arial" charset="0"/>
                <a:cs typeface="+mn-cs"/>
              </a:rPr>
              <a:t> </a:t>
            </a:r>
            <a:r>
              <a:rPr lang="de-DE" sz="2200" dirty="0" err="1" smtClean="0">
                <a:latin typeface="Arial" charset="0"/>
                <a:cs typeface="+mn-cs"/>
              </a:rPr>
              <a:t>the</a:t>
            </a:r>
            <a:r>
              <a:rPr lang="de-DE" sz="2200" dirty="0" smtClean="0">
                <a:latin typeface="Arial" charset="0"/>
                <a:cs typeface="+mn-cs"/>
              </a:rPr>
              <a:t> real </a:t>
            </a:r>
            <a:r>
              <a:rPr lang="de-DE" sz="2200" dirty="0" err="1" smtClean="0">
                <a:latin typeface="Arial" charset="0"/>
                <a:cs typeface="+mn-cs"/>
              </a:rPr>
              <a:t>processing</a:t>
            </a:r>
            <a:r>
              <a:rPr lang="de-DE" sz="2200" dirty="0" smtClean="0">
                <a:latin typeface="Arial" charset="0"/>
                <a:cs typeface="+mn-cs"/>
              </a:rPr>
              <a:t>.</a:t>
            </a:r>
            <a:endParaRPr lang="de-DE" sz="2200" dirty="0">
              <a:latin typeface="Arial" charset="0"/>
              <a:cs typeface="+mn-cs"/>
            </a:endParaRPr>
          </a:p>
          <a:p>
            <a:pPr marL="457200" indent="-457200">
              <a:buFontTx/>
              <a:buAutoNum type="arabicPeriod" startAt="7"/>
              <a:defRPr/>
            </a:pPr>
            <a:endParaRPr lang="de-DE" dirty="0">
              <a:latin typeface="Arial" charset="0"/>
              <a:cs typeface="+mn-cs"/>
            </a:endParaRPr>
          </a:p>
          <a:p>
            <a:pPr marL="438150" indent="-438150">
              <a:defRPr/>
            </a:pPr>
            <a:endParaRPr lang="de-DE" dirty="0">
              <a:latin typeface="Arial" charset="0"/>
              <a:cs typeface="+mn-cs"/>
            </a:endParaRPr>
          </a:p>
          <a:p>
            <a:pPr>
              <a:defRPr/>
            </a:pPr>
            <a:endParaRPr lang="de-DE" dirty="0">
              <a:latin typeface="Arial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90" y="747452"/>
            <a:ext cx="5143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miley 11"/>
          <p:cNvSpPr>
            <a:spLocks noChangeArrowheads="1"/>
          </p:cNvSpPr>
          <p:nvPr/>
        </p:nvSpPr>
        <p:spPr bwMode="auto">
          <a:xfrm>
            <a:off x="6605476" y="764704"/>
            <a:ext cx="393700" cy="3778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9D25F14-A756-49C8-B380-7C9F361ACAF1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28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53251" name="Textfeld 4"/>
          <p:cNvSpPr txBox="1">
            <a:spLocks noChangeArrowheads="1"/>
          </p:cNvSpPr>
          <p:nvPr/>
        </p:nvSpPr>
        <p:spPr bwMode="auto">
          <a:xfrm>
            <a:off x="107504" y="673532"/>
            <a:ext cx="8856984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2800" dirty="0" err="1" smtClean="0">
                <a:latin typeface="Verdana" pitchFamily="34" charset="0"/>
              </a:rPr>
              <a:t>Proposal</a:t>
            </a:r>
            <a:r>
              <a:rPr lang="de-DE" sz="2800" dirty="0" smtClean="0">
                <a:latin typeface="Verdana" pitchFamily="34" charset="0"/>
              </a:rPr>
              <a:t> </a:t>
            </a:r>
            <a:r>
              <a:rPr lang="de-DE" sz="2800" dirty="0" err="1" smtClean="0">
                <a:latin typeface="Verdana" pitchFamily="34" charset="0"/>
              </a:rPr>
              <a:t>to</a:t>
            </a:r>
            <a:r>
              <a:rPr lang="de-DE" sz="2800" dirty="0" smtClean="0">
                <a:latin typeface="Verdana" pitchFamily="34" charset="0"/>
              </a:rPr>
              <a:t> </a:t>
            </a:r>
            <a:r>
              <a:rPr lang="de-DE" sz="2800" dirty="0" err="1" smtClean="0">
                <a:latin typeface="Verdana" pitchFamily="34" charset="0"/>
              </a:rPr>
              <a:t>discuss</a:t>
            </a:r>
            <a:r>
              <a:rPr lang="de-DE" sz="2800" dirty="0" smtClean="0">
                <a:latin typeface="Verdana" pitchFamily="34" charset="0"/>
              </a:rPr>
              <a:t>:</a:t>
            </a:r>
          </a:p>
          <a:p>
            <a:pPr algn="ctr" eaLnBrk="1" hangingPunct="1"/>
            <a:endParaRPr lang="de-DE" sz="2800" dirty="0">
              <a:latin typeface="Verdana" pitchFamily="34" charset="0"/>
            </a:endParaRPr>
          </a:p>
          <a:p>
            <a:pPr algn="ctr" eaLnBrk="1" hangingPunct="1"/>
            <a:r>
              <a:rPr lang="de-DE" dirty="0" smtClean="0">
                <a:latin typeface="Verdana" pitchFamily="34" charset="0"/>
              </a:rPr>
              <a:t>H</a:t>
            </a:r>
            <a:r>
              <a:rPr lang="de-DE" dirty="0" smtClean="0">
                <a:solidFill>
                  <a:srgbClr val="3333FF"/>
                </a:solidFill>
                <a:latin typeface="Verdana" pitchFamily="34" charset="0"/>
              </a:rPr>
              <a:t>S</a:t>
            </a:r>
            <a:r>
              <a:rPr lang="de-DE" dirty="0" smtClean="0">
                <a:latin typeface="Verdana" pitchFamily="34" charset="0"/>
              </a:rPr>
              <a:t>P          traditional Hansen </a:t>
            </a:r>
            <a:r>
              <a:rPr lang="de-DE" dirty="0" err="1" smtClean="0">
                <a:solidFill>
                  <a:srgbClr val="3333FF"/>
                </a:solidFill>
                <a:latin typeface="Verdana" pitchFamily="34" charset="0"/>
              </a:rPr>
              <a:t>Solubility</a:t>
            </a:r>
            <a:r>
              <a:rPr lang="de-DE" dirty="0" smtClean="0">
                <a:latin typeface="Verdana" pitchFamily="34" charset="0"/>
              </a:rPr>
              <a:t> Parameter</a:t>
            </a:r>
          </a:p>
          <a:p>
            <a:pPr algn="ctr" eaLnBrk="1" hangingPunct="1"/>
            <a:endParaRPr lang="de-DE" sz="2800" dirty="0">
              <a:latin typeface="Verdana" pitchFamily="34" charset="0"/>
            </a:endParaRPr>
          </a:p>
          <a:p>
            <a:pPr algn="ctr" eaLnBrk="1" hangingPunct="1"/>
            <a:r>
              <a:rPr lang="de-DE" dirty="0" smtClean="0">
                <a:latin typeface="Verdana" pitchFamily="34" charset="0"/>
              </a:rPr>
              <a:t>In </a:t>
            </a:r>
            <a:r>
              <a:rPr lang="de-DE" dirty="0" err="1" smtClean="0">
                <a:latin typeface="Verdana" pitchFamily="34" charset="0"/>
              </a:rPr>
              <a:t>case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of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particles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engineers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and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scientists</a:t>
            </a:r>
            <a:r>
              <a:rPr lang="de-DE" dirty="0" smtClean="0">
                <a:latin typeface="Verdana" pitchFamily="34" charset="0"/>
              </a:rPr>
              <a:t> </a:t>
            </a:r>
          </a:p>
          <a:p>
            <a:pPr algn="ctr" eaLnBrk="1" hangingPunct="1"/>
            <a:r>
              <a:rPr lang="de-DE" dirty="0" err="1" smtClean="0">
                <a:latin typeface="Verdana" pitchFamily="34" charset="0"/>
              </a:rPr>
              <a:t>are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mostly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interested</a:t>
            </a:r>
            <a:r>
              <a:rPr lang="de-DE" dirty="0" smtClean="0">
                <a:latin typeface="Verdana" pitchFamily="34" charset="0"/>
              </a:rPr>
              <a:t> in </a:t>
            </a:r>
            <a:r>
              <a:rPr lang="de-DE" dirty="0" err="1" smtClean="0">
                <a:latin typeface="Verdana" pitchFamily="34" charset="0"/>
              </a:rPr>
              <a:t>particle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i="1" dirty="0" err="1" smtClean="0">
                <a:latin typeface="Verdana" pitchFamily="34" charset="0"/>
              </a:rPr>
              <a:t>dispersibility</a:t>
            </a:r>
            <a:r>
              <a:rPr lang="de-DE" dirty="0" smtClean="0">
                <a:latin typeface="Verdana" pitchFamily="34" charset="0"/>
              </a:rPr>
              <a:t>, </a:t>
            </a:r>
          </a:p>
          <a:p>
            <a:pPr algn="ctr" eaLnBrk="1" hangingPunct="1"/>
            <a:r>
              <a:rPr lang="de-DE" dirty="0" smtClean="0">
                <a:latin typeface="Verdana" pitchFamily="34" charset="0"/>
              </a:rPr>
              <a:t>not so </a:t>
            </a:r>
            <a:r>
              <a:rPr lang="de-DE" dirty="0" err="1" smtClean="0">
                <a:latin typeface="Verdana" pitchFamily="34" charset="0"/>
              </a:rPr>
              <a:t>much</a:t>
            </a:r>
            <a:r>
              <a:rPr lang="de-DE" dirty="0" smtClean="0">
                <a:latin typeface="Verdana" pitchFamily="34" charset="0"/>
              </a:rPr>
              <a:t> in </a:t>
            </a:r>
            <a:r>
              <a:rPr lang="de-DE" dirty="0" err="1" smtClean="0">
                <a:latin typeface="Verdana" pitchFamily="34" charset="0"/>
              </a:rPr>
              <a:t>particle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i="1" dirty="0" err="1" smtClean="0">
                <a:latin typeface="Verdana" pitchFamily="34" charset="0"/>
              </a:rPr>
              <a:t>solubility</a:t>
            </a:r>
            <a:r>
              <a:rPr lang="de-DE" dirty="0" smtClean="0">
                <a:latin typeface="Verdana" pitchFamily="34" charset="0"/>
              </a:rPr>
              <a:t>. </a:t>
            </a:r>
          </a:p>
          <a:p>
            <a:pPr algn="ctr" eaLnBrk="1" hangingPunct="1"/>
            <a:r>
              <a:rPr lang="de-DE" dirty="0" err="1" smtClean="0">
                <a:latin typeface="Verdana" pitchFamily="34" charset="0"/>
              </a:rPr>
              <a:t>To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avoid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confusion</a:t>
            </a:r>
            <a:r>
              <a:rPr lang="de-DE" dirty="0" smtClean="0">
                <a:latin typeface="Verdana" pitchFamily="34" charset="0"/>
              </a:rPr>
              <a:t>, </a:t>
            </a:r>
            <a:r>
              <a:rPr lang="de-DE" dirty="0" err="1">
                <a:latin typeface="Verdana" pitchFamily="34" charset="0"/>
              </a:rPr>
              <a:t>w</a:t>
            </a:r>
            <a:r>
              <a:rPr lang="de-DE" dirty="0" err="1" smtClean="0">
                <a:latin typeface="Verdana" pitchFamily="34" charset="0"/>
              </a:rPr>
              <a:t>ould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it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be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better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to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call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the</a:t>
            </a:r>
            <a:r>
              <a:rPr lang="de-DE" dirty="0" smtClean="0">
                <a:latin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</a:rPr>
              <a:t>parameters</a:t>
            </a:r>
            <a:r>
              <a:rPr lang="de-DE" dirty="0" smtClean="0">
                <a:latin typeface="Verdana" pitchFamily="34" charset="0"/>
              </a:rPr>
              <a:t> </a:t>
            </a:r>
          </a:p>
          <a:p>
            <a:pPr algn="ctr" eaLnBrk="1" hangingPunct="1"/>
            <a:endParaRPr lang="de-DE" sz="2800" dirty="0">
              <a:latin typeface="Verdana" pitchFamily="34" charset="0"/>
            </a:endParaRPr>
          </a:p>
          <a:p>
            <a:pPr algn="ctr" eaLnBrk="1" hangingPunct="1"/>
            <a:r>
              <a:rPr lang="de-DE" sz="2800" dirty="0" smtClean="0">
                <a:latin typeface="Verdana" pitchFamily="34" charset="0"/>
              </a:rPr>
              <a:t>H</a:t>
            </a:r>
            <a:r>
              <a:rPr lang="de-DE" sz="2800" dirty="0" smtClean="0">
                <a:solidFill>
                  <a:srgbClr val="3333FF"/>
                </a:solidFill>
                <a:latin typeface="Verdana" pitchFamily="34" charset="0"/>
              </a:rPr>
              <a:t>D</a:t>
            </a:r>
            <a:r>
              <a:rPr lang="de-DE" sz="2800" dirty="0" smtClean="0">
                <a:latin typeface="Verdana" pitchFamily="34" charset="0"/>
              </a:rPr>
              <a:t>P        Hansen </a:t>
            </a:r>
            <a:r>
              <a:rPr lang="de-DE" sz="2800" dirty="0" err="1" smtClean="0">
                <a:solidFill>
                  <a:srgbClr val="3333FF"/>
                </a:solidFill>
                <a:latin typeface="Verdana" pitchFamily="34" charset="0"/>
              </a:rPr>
              <a:t>Dispersibility</a:t>
            </a:r>
            <a:r>
              <a:rPr lang="de-DE" sz="2800" dirty="0" smtClean="0">
                <a:latin typeface="Verdana" pitchFamily="34" charset="0"/>
              </a:rPr>
              <a:t> Parameters ?</a:t>
            </a:r>
          </a:p>
          <a:p>
            <a:pPr eaLnBrk="1" hangingPunct="1"/>
            <a:endParaRPr lang="de-DE" sz="2800" dirty="0">
              <a:latin typeface="Verdana" pitchFamily="34" charset="0"/>
            </a:endParaRPr>
          </a:p>
          <a:p>
            <a:pPr eaLnBrk="1" hangingPunct="1"/>
            <a:endParaRPr lang="de-DE" sz="2800" dirty="0" smtClean="0">
              <a:latin typeface="Verdana" pitchFamily="34" charset="0"/>
            </a:endParaRPr>
          </a:p>
          <a:p>
            <a:pPr eaLnBrk="1" hangingPunct="1"/>
            <a:r>
              <a:rPr lang="de-DE" sz="2800" dirty="0" smtClean="0">
                <a:latin typeface="Verdana" pitchFamily="34" charset="0"/>
              </a:rPr>
              <a:t>  </a:t>
            </a:r>
            <a:endParaRPr lang="de-DE" sz="2800" dirty="0">
              <a:latin typeface="Verdana" pitchFamily="34" charset="0"/>
            </a:endParaRPr>
          </a:p>
        </p:txBody>
      </p:sp>
      <p:sp>
        <p:nvSpPr>
          <p:cNvPr id="2" name="Pfeil nach rechts 1"/>
          <p:cNvSpPr/>
          <p:nvPr/>
        </p:nvSpPr>
        <p:spPr bwMode="auto">
          <a:xfrm>
            <a:off x="1475656" y="1646052"/>
            <a:ext cx="720080" cy="216024"/>
          </a:xfrm>
          <a:prstGeom prst="rightArrow">
            <a:avLst/>
          </a:prstGeom>
          <a:solidFill>
            <a:srgbClr val="00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>
            <a:off x="1475656" y="4725144"/>
            <a:ext cx="720080" cy="216024"/>
          </a:xfrm>
          <a:prstGeom prst="rightArrow">
            <a:avLst/>
          </a:prstGeom>
          <a:solidFill>
            <a:srgbClr val="00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48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039" y="260648"/>
            <a:ext cx="8353425" cy="1040285"/>
          </a:xfrm>
        </p:spPr>
        <p:txBody>
          <a:bodyPr>
            <a:spAutoFit/>
          </a:bodyPr>
          <a:lstStyle/>
          <a:p>
            <a:pPr marL="0" indent="0" algn="ctr">
              <a:buFontTx/>
              <a:buNone/>
            </a:pPr>
            <a:r>
              <a:rPr lang="en-US" altLang="ja-JP" sz="2800" dirty="0" smtClean="0">
                <a:solidFill>
                  <a:srgbClr val="FF0000"/>
                </a:solidFill>
                <a:ea typeface="MS PGothic" pitchFamily="34" charset="-128"/>
                <a:cs typeface="Calibri" pitchFamily="34" charset="0"/>
              </a:rPr>
              <a:t>Thank you for your attention!!!</a:t>
            </a:r>
          </a:p>
          <a:p>
            <a:pPr marL="0" indent="0" algn="ctr">
              <a:buFontTx/>
              <a:buNone/>
            </a:pPr>
            <a:r>
              <a:rPr lang="en-US" altLang="ja-JP" sz="2800" b="1" dirty="0" smtClean="0">
                <a:solidFill>
                  <a:srgbClr val="FF0000"/>
                </a:solidFill>
                <a:ea typeface="MS PGothic" pitchFamily="34" charset="-128"/>
                <a:cs typeface="Calibri" pitchFamily="34" charset="0"/>
              </a:rPr>
              <a:t>Questions??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-36512" y="4939400"/>
            <a:ext cx="10471502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r>
              <a:rPr lang="en-GB" sz="1800" dirty="0" smtClean="0">
                <a:latin typeface="Arial" pitchFamily="34" charset="0"/>
              </a:rPr>
              <a:t>             		More </a:t>
            </a:r>
            <a:r>
              <a:rPr lang="en-GB" sz="1800" dirty="0">
                <a:latin typeface="Arial" pitchFamily="34" charset="0"/>
              </a:rPr>
              <a:t>Information: </a:t>
            </a: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</a:rPr>
              <a:t>See our booth (Adaptive Systems)</a:t>
            </a:r>
          </a:p>
          <a:p>
            <a:r>
              <a:rPr lang="en-GB" sz="1800" dirty="0">
                <a:latin typeface="Arial" pitchFamily="34" charset="0"/>
              </a:rPr>
              <a:t>	</a:t>
            </a:r>
            <a:r>
              <a:rPr lang="en-GB" sz="1800" dirty="0" smtClean="0">
                <a:latin typeface="Arial" pitchFamily="34" charset="0"/>
              </a:rPr>
              <a:t>	</a:t>
            </a:r>
            <a:r>
              <a:rPr lang="en-GB" sz="1800" dirty="0" smtClean="0">
                <a:latin typeface="Arial" pitchFamily="34" charset="0"/>
                <a:hlinkClick r:id="rId2"/>
              </a:rPr>
              <a:t>D.Lerche@LUM-GmbH.de</a:t>
            </a:r>
            <a:r>
              <a:rPr lang="en-GB" sz="1800" dirty="0" smtClean="0">
                <a:latin typeface="Arial" pitchFamily="34" charset="0"/>
              </a:rPr>
              <a:t>, Colin@adaptive.com</a:t>
            </a:r>
          </a:p>
          <a:p>
            <a:r>
              <a:rPr lang="en-GB" sz="1800" dirty="0">
                <a:latin typeface="Arial" pitchFamily="34" charset="0"/>
              </a:rPr>
              <a:t>	</a:t>
            </a:r>
            <a:r>
              <a:rPr lang="en-GB" sz="1800" dirty="0" smtClean="0">
                <a:latin typeface="Arial" pitchFamily="34" charset="0"/>
              </a:rPr>
              <a:t>		www.</a:t>
            </a:r>
            <a:r>
              <a:rPr lang="en-GB" sz="1800" dirty="0" smtClean="0">
                <a:solidFill>
                  <a:srgbClr val="009900"/>
                </a:solidFill>
                <a:latin typeface="Arial" pitchFamily="34" charset="0"/>
              </a:rPr>
              <a:t>LUM-GmbH</a:t>
            </a:r>
            <a:r>
              <a:rPr lang="en-GB" sz="1800" dirty="0" smtClean="0">
                <a:latin typeface="Arial" pitchFamily="34" charset="0"/>
              </a:rPr>
              <a:t>.com, </a:t>
            </a:r>
            <a:endParaRPr lang="en-GB" sz="1800" dirty="0">
              <a:latin typeface="Arial" pitchFamily="34" charset="0"/>
            </a:endParaRPr>
          </a:p>
          <a:p>
            <a:r>
              <a:rPr lang="en-GB" sz="1800" dirty="0">
                <a:latin typeface="Arial" pitchFamily="34" charset="0"/>
              </a:rPr>
              <a:t>		</a:t>
            </a:r>
            <a:r>
              <a:rPr lang="en-GB" sz="1800" dirty="0" smtClean="0">
                <a:latin typeface="Arial" pitchFamily="34" charset="0"/>
              </a:rPr>
              <a:t>	www.</a:t>
            </a:r>
            <a:r>
              <a:rPr lang="en-GB" sz="1800" dirty="0" smtClean="0">
                <a:solidFill>
                  <a:srgbClr val="009900"/>
                </a:solidFill>
                <a:latin typeface="Arial" pitchFamily="34" charset="0"/>
              </a:rPr>
              <a:t>Dispersion-Letters</a:t>
            </a:r>
            <a:r>
              <a:rPr lang="en-GB" sz="1800" dirty="0" smtClean="0">
                <a:latin typeface="Arial" pitchFamily="34" charset="0"/>
              </a:rPr>
              <a:t>.com</a:t>
            </a:r>
            <a:endParaRPr lang="en-GB" sz="1800" dirty="0"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16690"/>
          <a:stretch/>
        </p:blipFill>
        <p:spPr bwMode="auto">
          <a:xfrm>
            <a:off x="2411760" y="1556115"/>
            <a:ext cx="4094831" cy="338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91105"/>
            <a:ext cx="2123728" cy="17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Bildergebnis für Logo LFG Erlan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Bildergebnis für Logo LFG Erlan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7504" y="2359995"/>
            <a:ext cx="2022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Thanks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to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Prof. Abbott </a:t>
            </a:r>
          </a:p>
          <a:p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for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HSPiP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and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help</a:t>
            </a:r>
            <a:endParaRPr lang="de-DE" sz="1600" b="1" dirty="0" smtClean="0">
              <a:solidFill>
                <a:srgbClr val="3333FF"/>
              </a:solidFill>
              <a:latin typeface="Calibri Light" pitchFamily="34" charset="0"/>
            </a:endParaRPr>
          </a:p>
          <a:p>
            <a:endParaRPr lang="de-DE" sz="1600" b="1" dirty="0">
              <a:solidFill>
                <a:srgbClr val="3333FF"/>
              </a:solidFill>
              <a:latin typeface="Calibri Light" pitchFamily="34" charset="0"/>
            </a:endParaRPr>
          </a:p>
          <a:p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Thanks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to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S. van 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Loon</a:t>
            </a:r>
            <a:endParaRPr lang="de-DE" sz="1600" b="1" dirty="0" smtClean="0">
              <a:solidFill>
                <a:srgbClr val="3333FF"/>
              </a:solidFill>
              <a:latin typeface="Calibri Light" pitchFamily="34" charset="0"/>
            </a:endParaRPr>
          </a:p>
          <a:p>
            <a:r>
              <a:rPr lang="de-DE" sz="1600" b="1" dirty="0" err="1">
                <a:solidFill>
                  <a:srgbClr val="3333FF"/>
                </a:solidFill>
                <a:latin typeface="Calibri Light" pitchFamily="34" charset="0"/>
              </a:rPr>
              <a:t>f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or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Finn 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Calc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M15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749480" y="1999873"/>
            <a:ext cx="1785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Thanks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for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3333FF"/>
                </a:solidFill>
                <a:latin typeface="Calibri Light" pitchFamily="34" charset="0"/>
              </a:rPr>
              <a:t>funding</a:t>
            </a:r>
            <a:r>
              <a:rPr lang="de-DE" sz="1600" b="1" dirty="0" smtClean="0">
                <a:solidFill>
                  <a:srgbClr val="3333FF"/>
                </a:solidFill>
                <a:latin typeface="Calibri Light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7514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3"/>
          <p:cNvSpPr txBox="1">
            <a:spLocks noGrp="1"/>
          </p:cNvSpPr>
          <p:nvPr/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E30E5BF4-597B-44FB-89DB-981209CECA23}" type="slidenum">
              <a:rPr lang="de-DE" sz="1000">
                <a:solidFill>
                  <a:srgbClr val="009900"/>
                </a:solidFill>
                <a:latin typeface="Myriad Pro"/>
              </a:rPr>
              <a:pPr algn="r" eaLnBrk="1" hangingPunct="1"/>
              <a:t>3</a:t>
            </a:fld>
            <a:endParaRPr lang="de-DE" sz="100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320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274763" y="2932113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274763" y="4156075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468313" y="981075"/>
            <a:ext cx="8497887" cy="637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lnSpc>
                <a:spcPct val="130000"/>
              </a:lnSpc>
              <a:buFontTx/>
              <a:buAutoNum type="arabicPeriod"/>
              <a:defRPr/>
            </a:pPr>
            <a:r>
              <a:rPr lang="en-US" sz="2600" dirty="0" err="1">
                <a:solidFill>
                  <a:srgbClr val="000000"/>
                </a:solidFill>
                <a:latin typeface="+mn-lt"/>
                <a:cs typeface="+mn-cs"/>
              </a:rPr>
              <a:t>Nano@microparticles</a:t>
            </a:r>
            <a:r>
              <a:rPr lang="en-US" sz="2600" dirty="0">
                <a:solidFill>
                  <a:srgbClr val="000000"/>
                </a:solidFill>
                <a:latin typeface="+mn-lt"/>
                <a:cs typeface="+mn-cs"/>
              </a:rPr>
              <a:t> are essential to innovative products.</a:t>
            </a:r>
          </a:p>
          <a:p>
            <a:pPr marL="457200" indent="-457200" eaLnBrk="0" hangingPunct="0">
              <a:lnSpc>
                <a:spcPct val="130000"/>
              </a:lnSpc>
              <a:buFontTx/>
              <a:buAutoNum type="arabicPeriod" startAt="2"/>
              <a:defRPr/>
            </a:pPr>
            <a:r>
              <a:rPr lang="en-US" sz="2600" dirty="0">
                <a:latin typeface="+mn-lt"/>
                <a:ea typeface="Times New Roman"/>
                <a:cs typeface="Times New Roman"/>
              </a:rPr>
              <a:t>A dispersion or formulation step </a:t>
            </a:r>
            <a:r>
              <a:rPr lang="en-US" sz="2600" dirty="0" smtClean="0">
                <a:latin typeface="+mn-lt"/>
                <a:ea typeface="Times New Roman"/>
                <a:cs typeface="Times New Roman"/>
              </a:rPr>
              <a:t>into </a:t>
            </a:r>
            <a:r>
              <a:rPr lang="en-US" sz="2600" dirty="0">
                <a:latin typeface="+mn-lt"/>
                <a:ea typeface="Times New Roman"/>
                <a:cs typeface="Times New Roman"/>
              </a:rPr>
              <a:t>a liquid phase is often mandatory. </a:t>
            </a:r>
          </a:p>
          <a:p>
            <a:pPr marL="457200" indent="-457200" eaLnBrk="0" hangingPunct="0">
              <a:lnSpc>
                <a:spcPct val="130000"/>
              </a:lnSpc>
              <a:buFontTx/>
              <a:buAutoNum type="arabicPeriod" startAt="2"/>
              <a:defRPr/>
            </a:pPr>
            <a:r>
              <a:rPr lang="en-US" sz="2600" dirty="0" smtClean="0">
                <a:latin typeface="+mn-lt"/>
                <a:ea typeface="Times New Roman"/>
                <a:cs typeface="Times New Roman"/>
              </a:rPr>
              <a:t>The liquid/continuous phase </a:t>
            </a:r>
            <a:r>
              <a:rPr lang="en-US" sz="2600" dirty="0">
                <a:latin typeface="+mn-lt"/>
                <a:ea typeface="Times New Roman"/>
                <a:cs typeface="Times New Roman"/>
              </a:rPr>
              <a:t>must </a:t>
            </a:r>
            <a:r>
              <a:rPr lang="en-US" sz="2600" dirty="0" smtClean="0">
                <a:latin typeface="+mn-lt"/>
                <a:ea typeface="Times New Roman"/>
                <a:cs typeface="Times New Roman"/>
              </a:rPr>
              <a:t>suite </a:t>
            </a:r>
            <a:r>
              <a:rPr lang="en-US" sz="2600" dirty="0">
                <a:latin typeface="+mn-lt"/>
                <a:ea typeface="Times New Roman"/>
                <a:cs typeface="Times New Roman"/>
              </a:rPr>
              <a:t>the specific </a:t>
            </a:r>
            <a:r>
              <a:rPr lang="en-US" sz="2600" dirty="0" smtClean="0">
                <a:latin typeface="+mn-lt"/>
                <a:ea typeface="Times New Roman"/>
                <a:cs typeface="Times New Roman"/>
              </a:rPr>
              <a:t>requirements, </a:t>
            </a:r>
            <a:r>
              <a:rPr lang="en-US" sz="2600" dirty="0">
                <a:latin typeface="+mn-lt"/>
                <a:ea typeface="Times New Roman"/>
                <a:cs typeface="Times New Roman"/>
              </a:rPr>
              <a:t>dispersed state of particles should not change over </a:t>
            </a:r>
            <a:r>
              <a:rPr lang="en-US" sz="2600" dirty="0" smtClean="0">
                <a:latin typeface="+mn-lt"/>
                <a:ea typeface="Times New Roman"/>
                <a:cs typeface="Times New Roman"/>
              </a:rPr>
              <a:t>product </a:t>
            </a:r>
            <a:r>
              <a:rPr lang="en-US" sz="2600" dirty="0">
                <a:latin typeface="+mn-lt"/>
                <a:ea typeface="Times New Roman"/>
                <a:cs typeface="Times New Roman"/>
              </a:rPr>
              <a:t>life time.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sz="2600" dirty="0">
                <a:latin typeface="+mn-lt"/>
                <a:ea typeface="Times New Roman"/>
                <a:cs typeface="Times New Roman"/>
              </a:rPr>
              <a:t>	Particle and its surrounding </a:t>
            </a:r>
            <a:r>
              <a:rPr lang="en-US" sz="2600" dirty="0" smtClean="0">
                <a:latin typeface="+mn-lt"/>
                <a:ea typeface="Times New Roman"/>
                <a:cs typeface="Times New Roman"/>
              </a:rPr>
              <a:t>liquid </a:t>
            </a:r>
            <a:r>
              <a:rPr lang="en-US" sz="2600" dirty="0">
                <a:latin typeface="+mn-lt"/>
                <a:ea typeface="Times New Roman"/>
                <a:cs typeface="Times New Roman"/>
              </a:rPr>
              <a:t>have to   	be adjusted to each other</a:t>
            </a:r>
          </a:p>
          <a:p>
            <a:pPr eaLnBrk="0" hangingPunct="0">
              <a:lnSpc>
                <a:spcPct val="130000"/>
              </a:lnSpc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cs typeface="+mn-cs"/>
              </a:rPr>
              <a:t>		</a:t>
            </a:r>
          </a:p>
        </p:txBody>
      </p:sp>
      <p:sp>
        <p:nvSpPr>
          <p:cNvPr id="25607" name="Pfeil nach rechts 1"/>
          <p:cNvSpPr>
            <a:spLocks noChangeArrowheads="1"/>
          </p:cNvSpPr>
          <p:nvPr/>
        </p:nvSpPr>
        <p:spPr bwMode="auto">
          <a:xfrm>
            <a:off x="122238" y="5113561"/>
            <a:ext cx="1152525" cy="547687"/>
          </a:xfrm>
          <a:prstGeom prst="rightArrow">
            <a:avLst>
              <a:gd name="adj1" fmla="val 50000"/>
              <a:gd name="adj2" fmla="val 50027"/>
            </a:avLst>
          </a:prstGeom>
          <a:solidFill>
            <a:srgbClr val="00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4" descr="Figure1_09Jan20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7"/>
          <a:stretch/>
        </p:blipFill>
        <p:spPr bwMode="auto">
          <a:xfrm rot="10800000">
            <a:off x="7452320" y="2881171"/>
            <a:ext cx="1728192" cy="16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Foliennummernplatzhalter 3"/>
          <p:cNvSpPr txBox="1">
            <a:spLocks noGrp="1"/>
          </p:cNvSpPr>
          <p:nvPr/>
        </p:nvSpPr>
        <p:spPr bwMode="auto">
          <a:xfrm>
            <a:off x="7239000" y="64277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1EF5FBCB-742A-473C-B8EC-9321430122C8}" type="slidenum">
              <a:rPr lang="de-DE" sz="1000">
                <a:solidFill>
                  <a:srgbClr val="009900"/>
                </a:solidFill>
                <a:latin typeface="Myriad Pro"/>
              </a:rPr>
              <a:pPr algn="r" eaLnBrk="1" hangingPunct="1"/>
              <a:t>4</a:t>
            </a:fld>
            <a:endParaRPr lang="de-DE" sz="100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3" y="0"/>
            <a:ext cx="9072562" cy="1143000"/>
          </a:xfrm>
        </p:spPr>
        <p:txBody>
          <a:bodyPr/>
          <a:lstStyle/>
          <a:p>
            <a:pPr eaLnBrk="1" hangingPunct="1"/>
            <a:r>
              <a:rPr lang="de-DE" sz="2800" smtClean="0">
                <a:solidFill>
                  <a:schemeClr val="tx1"/>
                </a:solidFill>
              </a:rPr>
              <a:t>Relevant particles characteristics for dispersion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274763" y="2932113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274763" y="4156075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179512" y="1049338"/>
            <a:ext cx="7200900" cy="39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lnSpc>
                <a:spcPct val="13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>  A. Geometrical 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+mn-cs"/>
              </a:rPr>
              <a:t>characteristics</a:t>
            </a: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55600" indent="-355600" eaLnBrk="0" hangingPunct="0">
              <a:lnSpc>
                <a:spcPct val="13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+mn-cs"/>
              </a:rPr>
              <a:t>		 Size, Size Distribution, Shape</a:t>
            </a:r>
          </a:p>
          <a:p>
            <a:pPr marL="457200" indent="-457200" eaLnBrk="0" hangingPunct="0">
              <a:lnSpc>
                <a:spcPct val="130000"/>
              </a:lnSpc>
              <a:defRPr/>
            </a:pPr>
            <a:endParaRPr lang="de-DE" sz="20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eaLnBrk="0" hangingPunct="0">
              <a:lnSpc>
                <a:spcPct val="130000"/>
              </a:lnSpc>
              <a:defRPr/>
            </a:pPr>
            <a:endParaRPr lang="de-DE" sz="80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eaLnBrk="0" hangingPunct="0">
              <a:lnSpc>
                <a:spcPct val="130000"/>
              </a:lnSpc>
              <a:defRPr/>
            </a:pPr>
            <a:endParaRPr lang="de-DE" sz="8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eaLnBrk="0" hangingPunct="0">
              <a:lnSpc>
                <a:spcPct val="130000"/>
              </a:lnSpc>
              <a:defRPr/>
            </a:pPr>
            <a:endParaRPr lang="de-DE" sz="8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eaLnBrk="0" hangingPunct="0">
              <a:lnSpc>
                <a:spcPct val="130000"/>
              </a:lnSpc>
              <a:defRPr/>
            </a:pPr>
            <a:r>
              <a:rPr lang="de-DE" sz="2000" dirty="0">
                <a:solidFill>
                  <a:srgbClr val="000000"/>
                </a:solidFill>
                <a:latin typeface="+mn-lt"/>
                <a:cs typeface="+mn-cs"/>
              </a:rPr>
              <a:t>  </a:t>
            </a:r>
            <a:r>
              <a:rPr lang="de-DE" dirty="0">
                <a:solidFill>
                  <a:srgbClr val="000000"/>
                </a:solidFill>
                <a:latin typeface="+mn-lt"/>
                <a:cs typeface="+mn-cs"/>
              </a:rPr>
              <a:t>B. </a:t>
            </a:r>
            <a:r>
              <a:rPr lang="de-DE" dirty="0" err="1">
                <a:solidFill>
                  <a:srgbClr val="000000"/>
                </a:solidFill>
                <a:latin typeface="+mn-lt"/>
                <a:cs typeface="+mn-cs"/>
              </a:rPr>
              <a:t>Surface</a:t>
            </a:r>
            <a:r>
              <a:rPr lang="de-DE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  <a:cs typeface="+mn-cs"/>
              </a:rPr>
              <a:t>characteristics</a:t>
            </a:r>
            <a:endParaRPr lang="de-DE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982663" indent="-982663" eaLnBrk="0" hangingPunct="0">
              <a:lnSpc>
                <a:spcPct val="130000"/>
              </a:lnSpc>
              <a:defRPr/>
            </a:pPr>
            <a:r>
              <a:rPr lang="de-DE" sz="2000" dirty="0">
                <a:solidFill>
                  <a:srgbClr val="000000"/>
                </a:solidFill>
                <a:latin typeface="+mn-lt"/>
                <a:cs typeface="+mn-cs"/>
              </a:rPr>
              <a:t>	</a:t>
            </a:r>
            <a:r>
              <a:rPr lang="de-DE" sz="2000" dirty="0" err="1" smtClean="0">
                <a:solidFill>
                  <a:srgbClr val="000000"/>
                </a:solidFill>
                <a:latin typeface="+mn-lt"/>
                <a:cs typeface="+mn-cs"/>
              </a:rPr>
              <a:t>Surface</a:t>
            </a:r>
            <a:r>
              <a:rPr lang="de-DE" sz="200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+mn-lt"/>
                <a:cs typeface="+mn-cs"/>
              </a:rPr>
              <a:t>morphology</a:t>
            </a:r>
            <a:r>
              <a:rPr lang="de-DE" sz="200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de-DE" sz="2000" dirty="0" err="1">
                <a:solidFill>
                  <a:srgbClr val="000000"/>
                </a:solidFill>
                <a:latin typeface="+mn-lt"/>
                <a:cs typeface="+mn-cs"/>
              </a:rPr>
              <a:t>chemical</a:t>
            </a:r>
            <a:r>
              <a:rPr lang="de-DE" sz="20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+mn-lt"/>
                <a:cs typeface="+mn-cs"/>
              </a:rPr>
              <a:t>composition</a:t>
            </a:r>
            <a:r>
              <a:rPr lang="de-DE" sz="200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  <a:latin typeface="+mn-lt"/>
                <a:cs typeface="+mn-cs"/>
              </a:rPr>
              <a:t>ions</a:t>
            </a:r>
            <a:r>
              <a:rPr lang="de-DE" sz="2000" dirty="0" smtClean="0">
                <a:solidFill>
                  <a:srgbClr val="000000"/>
                </a:solidFill>
                <a:latin typeface="+mn-lt"/>
                <a:cs typeface="+mn-cs"/>
              </a:rPr>
              <a:t>,</a:t>
            </a:r>
            <a:r>
              <a:rPr lang="de-DE" sz="20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n-lt"/>
                <a:cs typeface="+mn-cs"/>
              </a:rPr>
              <a:t>surfactance</a:t>
            </a:r>
            <a:r>
              <a:rPr lang="de-DE" sz="200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de-DE" sz="2000" dirty="0" err="1">
                <a:solidFill>
                  <a:srgbClr val="000000"/>
                </a:solidFill>
                <a:latin typeface="+mn-lt"/>
                <a:cs typeface="+mn-cs"/>
              </a:rPr>
              <a:t>coating</a:t>
            </a:r>
            <a:r>
              <a:rPr lang="de-DE" sz="20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+mn-lt"/>
                <a:cs typeface="+mn-cs"/>
              </a:rPr>
              <a:t>materials</a:t>
            </a:r>
            <a:r>
              <a:rPr lang="de-DE" sz="2000" dirty="0">
                <a:solidFill>
                  <a:srgbClr val="000000"/>
                </a:solidFill>
                <a:latin typeface="+mn-lt"/>
                <a:cs typeface="+mn-cs"/>
              </a:rPr>
              <a:t> (e.g. </a:t>
            </a:r>
            <a:r>
              <a:rPr lang="de-DE" sz="2000" dirty="0" smtClean="0">
                <a:solidFill>
                  <a:srgbClr val="000000"/>
                </a:solidFill>
                <a:latin typeface="+mn-lt"/>
                <a:cs typeface="+mn-cs"/>
              </a:rPr>
              <a:t>  </a:t>
            </a:r>
            <a:r>
              <a:rPr lang="de-DE" sz="2000" dirty="0" err="1" smtClean="0">
                <a:solidFill>
                  <a:srgbClr val="000000"/>
                </a:solidFill>
                <a:latin typeface="+mn-lt"/>
                <a:cs typeface="+mn-cs"/>
              </a:rPr>
              <a:t>polymers</a:t>
            </a:r>
            <a:r>
              <a:rPr lang="de-DE" sz="2000" dirty="0" smtClean="0">
                <a:solidFill>
                  <a:srgbClr val="000000"/>
                </a:solidFill>
                <a:latin typeface="+mn-lt"/>
                <a:cs typeface="+mn-cs"/>
              </a:rPr>
              <a:t>), </a:t>
            </a:r>
            <a:r>
              <a:rPr lang="de-DE" sz="2000" dirty="0" err="1" smtClean="0">
                <a:solidFill>
                  <a:srgbClr val="000000"/>
                </a:solidFill>
                <a:latin typeface="+mn-lt"/>
                <a:cs typeface="+mn-cs"/>
              </a:rPr>
              <a:t>pickering</a:t>
            </a:r>
            <a:r>
              <a:rPr lang="de-DE" sz="200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+mn-lt"/>
                <a:cs typeface="+mn-cs"/>
              </a:rPr>
              <a:t>particles</a:t>
            </a:r>
            <a:endParaRPr lang="de-DE" sz="20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eaLnBrk="0" hangingPunct="0">
              <a:lnSpc>
                <a:spcPct val="130000"/>
              </a:lnSpc>
              <a:defRPr/>
            </a:pPr>
            <a:endParaRPr lang="en-US" sz="20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632" name="Pfeil nach rechts 9"/>
          <p:cNvSpPr>
            <a:spLocks noChangeArrowheads="1"/>
          </p:cNvSpPr>
          <p:nvPr/>
        </p:nvSpPr>
        <p:spPr bwMode="auto">
          <a:xfrm>
            <a:off x="284163" y="5214938"/>
            <a:ext cx="1152525" cy="549275"/>
          </a:xfrm>
          <a:prstGeom prst="rightArrow">
            <a:avLst>
              <a:gd name="adj1" fmla="val 50000"/>
              <a:gd name="adj2" fmla="val 49882"/>
            </a:avLst>
          </a:prstGeom>
          <a:solidFill>
            <a:srgbClr val="00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475308" y="5085184"/>
            <a:ext cx="67691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0000"/>
                </a:solidFill>
                <a:latin typeface="+mn-lt"/>
                <a:cs typeface="Times New Roman"/>
              </a:rPr>
              <a:t>Hansen </a:t>
            </a:r>
            <a:r>
              <a:rPr lang="de-DE" b="1" dirty="0" err="1">
                <a:solidFill>
                  <a:srgbClr val="000000"/>
                </a:solidFill>
                <a:latin typeface="+mn-lt"/>
                <a:cs typeface="Times New Roman"/>
              </a:rPr>
              <a:t>Solubility</a:t>
            </a:r>
            <a:r>
              <a:rPr lang="de-DE" b="1" dirty="0">
                <a:solidFill>
                  <a:srgbClr val="000000"/>
                </a:solidFill>
                <a:latin typeface="+mn-lt"/>
                <a:cs typeface="Times New Roman"/>
              </a:rPr>
              <a:t> Parameter </a:t>
            </a:r>
            <a:endParaRPr lang="de-DE" b="1" dirty="0" smtClean="0">
              <a:solidFill>
                <a:srgbClr val="000000"/>
              </a:solidFill>
              <a:latin typeface="+mn-lt"/>
              <a:cs typeface="Times New Roman"/>
            </a:endParaRPr>
          </a:p>
          <a:p>
            <a:pPr>
              <a:defRPr/>
            </a:pPr>
            <a:r>
              <a:rPr lang="de-DE" b="1" dirty="0" err="1" smtClean="0">
                <a:solidFill>
                  <a:srgbClr val="000000"/>
                </a:solidFill>
                <a:latin typeface="+mn-lt"/>
                <a:cs typeface="Times New Roman"/>
              </a:rPr>
              <a:t>since</a:t>
            </a:r>
            <a:r>
              <a:rPr lang="de-DE" b="1" dirty="0" smtClean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+mn-lt"/>
                <a:cs typeface="Times New Roman"/>
              </a:rPr>
              <a:t>50 </a:t>
            </a:r>
            <a:r>
              <a:rPr lang="de-DE" b="1" dirty="0" err="1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years</a:t>
            </a:r>
            <a:endParaRPr lang="en-US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90" y="4200481"/>
            <a:ext cx="1549422" cy="101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6300192" y="823843"/>
            <a:ext cx="2850353" cy="1885077"/>
            <a:chOff x="5868144" y="823843"/>
            <a:chExt cx="3282401" cy="2310359"/>
          </a:xfrm>
        </p:grpSpPr>
        <p:pic>
          <p:nvPicPr>
            <p:cNvPr id="26636" name="Picture 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83"/>
            <a:stretch/>
          </p:blipFill>
          <p:spPr bwMode="auto">
            <a:xfrm>
              <a:off x="7433852" y="823843"/>
              <a:ext cx="1716693" cy="8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4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10" b="24166"/>
            <a:stretch/>
          </p:blipFill>
          <p:spPr bwMode="auto">
            <a:xfrm>
              <a:off x="7467777" y="1703059"/>
              <a:ext cx="1682768" cy="143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8" name="Picture 1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2" r="10988" b="16266"/>
            <a:stretch/>
          </p:blipFill>
          <p:spPr bwMode="auto">
            <a:xfrm>
              <a:off x="5868144" y="1628800"/>
              <a:ext cx="1599633" cy="1505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7" name="Picture 1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6" r="5996" b="48785"/>
            <a:stretch/>
          </p:blipFill>
          <p:spPr bwMode="auto">
            <a:xfrm>
              <a:off x="5881298" y="829474"/>
              <a:ext cx="1586479" cy="8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EEE314F-269C-4BC9-BD37-A405259B47E3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5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42988" y="355600"/>
            <a:ext cx="72913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 err="1">
                <a:latin typeface="+mj-lt"/>
                <a:cs typeface="+mn-cs"/>
              </a:rPr>
              <a:t>How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>
                <a:latin typeface="+mj-lt"/>
                <a:cs typeface="+mn-cs"/>
              </a:rPr>
              <a:t>to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>
                <a:latin typeface="+mj-lt"/>
                <a:cs typeface="+mn-cs"/>
              </a:rPr>
              <a:t>determine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>
                <a:latin typeface="+mj-lt"/>
                <a:cs typeface="+mn-cs"/>
              </a:rPr>
              <a:t>the</a:t>
            </a:r>
            <a:r>
              <a:rPr lang="de-DE" sz="2800" dirty="0">
                <a:latin typeface="+mj-lt"/>
                <a:cs typeface="+mn-cs"/>
              </a:rPr>
              <a:t> HSP </a:t>
            </a:r>
            <a:r>
              <a:rPr lang="de-DE" sz="2800" dirty="0" err="1">
                <a:latin typeface="+mj-lt"/>
                <a:cs typeface="+mn-cs"/>
              </a:rPr>
              <a:t>of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>
                <a:latin typeface="+mj-lt"/>
                <a:cs typeface="+mn-cs"/>
              </a:rPr>
              <a:t>particles</a:t>
            </a:r>
            <a:r>
              <a:rPr lang="de-DE" sz="2800" dirty="0">
                <a:latin typeface="+mj-lt"/>
                <a:cs typeface="+mn-cs"/>
              </a:rPr>
              <a:t>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00113" y="3413125"/>
            <a:ext cx="18415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latin typeface="+mn-lt"/>
              <a:cs typeface="+mn-cs"/>
            </a:endParaRPr>
          </a:p>
          <a:p>
            <a:pPr>
              <a:defRPr/>
            </a:pPr>
            <a:endParaRPr lang="de-DE" dirty="0">
              <a:latin typeface="+mn-lt"/>
              <a:cs typeface="+mn-cs"/>
            </a:endParaRPr>
          </a:p>
          <a:p>
            <a:pPr>
              <a:defRPr/>
            </a:pPr>
            <a:endParaRPr lang="de-DE" dirty="0">
              <a:latin typeface="+mn-lt"/>
              <a:cs typeface="+mn-cs"/>
            </a:endParaRPr>
          </a:p>
          <a:p>
            <a:pPr>
              <a:defRPr/>
            </a:pPr>
            <a:endParaRPr lang="de-DE" dirty="0">
              <a:cs typeface="+mn-cs"/>
            </a:endParaRPr>
          </a:p>
          <a:p>
            <a:pPr>
              <a:defRPr/>
            </a:pPr>
            <a:endParaRPr lang="de-DE" dirty="0">
              <a:latin typeface="+mn-lt"/>
              <a:cs typeface="+mn-cs"/>
            </a:endParaRPr>
          </a:p>
          <a:p>
            <a:pPr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44488" y="1556792"/>
            <a:ext cx="861729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u="sng" dirty="0" smtClean="0">
                <a:latin typeface="+mn-lt"/>
              </a:rPr>
              <a:t>Experimental </a:t>
            </a:r>
            <a:r>
              <a:rPr lang="de-DE" u="sng" dirty="0" err="1" smtClean="0">
                <a:latin typeface="+mn-lt"/>
              </a:rPr>
              <a:t>task</a:t>
            </a:r>
            <a:r>
              <a:rPr lang="de-DE" u="sng" dirty="0" smtClean="0">
                <a:latin typeface="+mn-lt"/>
              </a:rPr>
              <a:t>:</a:t>
            </a:r>
          </a:p>
          <a:p>
            <a:pPr eaLnBrk="1" hangingPunct="1">
              <a:defRPr/>
            </a:pPr>
            <a:endParaRPr lang="de-DE" u="sng" dirty="0" smtClean="0"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	1.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choose</a:t>
            </a:r>
            <a:r>
              <a:rPr lang="de-DE" sz="2000" dirty="0" smtClean="0">
                <a:latin typeface="+mn-lt"/>
              </a:rPr>
              <a:t> a </a:t>
            </a:r>
            <a:r>
              <a:rPr lang="de-DE" sz="2000" dirty="0" err="1" smtClean="0">
                <a:latin typeface="+mn-lt"/>
              </a:rPr>
              <a:t>set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test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liquids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covering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more</a:t>
            </a:r>
            <a:r>
              <a:rPr lang="de-DE" sz="2000" dirty="0" smtClean="0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              </a:t>
            </a:r>
            <a:r>
              <a:rPr lang="de-DE" sz="2000" dirty="0" err="1" smtClean="0">
                <a:latin typeface="+mn-lt"/>
              </a:rPr>
              <a:t>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less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3D-Hansen </a:t>
            </a:r>
            <a:r>
              <a:rPr lang="de-DE" sz="2000" dirty="0" err="1" smtClean="0">
                <a:latin typeface="+mn-lt"/>
              </a:rPr>
              <a:t>space</a:t>
            </a:r>
            <a:r>
              <a:rPr lang="de-DE" sz="2000" dirty="0" smtClean="0">
                <a:latin typeface="+mn-lt"/>
              </a:rPr>
              <a:t> (</a:t>
            </a:r>
            <a:r>
              <a:rPr lang="de-DE" sz="2000" dirty="0" err="1" smtClean="0">
                <a:latin typeface="+mn-lt"/>
              </a:rPr>
              <a:t>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interested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part</a:t>
            </a:r>
            <a:r>
              <a:rPr lang="de-DE" sz="2000" dirty="0" smtClean="0">
                <a:latin typeface="+mn-lt"/>
              </a:rPr>
              <a:t>)</a:t>
            </a:r>
          </a:p>
          <a:p>
            <a:pPr eaLnBrk="1" hangingPunct="1">
              <a:defRPr/>
            </a:pPr>
            <a:endParaRPr lang="de-DE" sz="2000" dirty="0" smtClean="0"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          2.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disperse </a:t>
            </a:r>
            <a:r>
              <a:rPr lang="de-DE" sz="2000" dirty="0" err="1" smtClean="0">
                <a:latin typeface="+mn-lt"/>
              </a:rPr>
              <a:t>particles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into</a:t>
            </a:r>
            <a:r>
              <a:rPr lang="de-DE" sz="2000" dirty="0" smtClean="0">
                <a:latin typeface="+mn-lt"/>
              </a:rPr>
              <a:t> different </a:t>
            </a:r>
            <a:r>
              <a:rPr lang="de-DE" sz="2000" dirty="0" err="1" smtClean="0">
                <a:latin typeface="+mn-lt"/>
              </a:rPr>
              <a:t>test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liquids</a:t>
            </a:r>
            <a:endParaRPr lang="de-DE" sz="2000" dirty="0" smtClean="0">
              <a:latin typeface="+mn-lt"/>
            </a:endParaRPr>
          </a:p>
          <a:p>
            <a:pPr eaLnBrk="1" hangingPunct="1">
              <a:defRPr/>
            </a:pPr>
            <a:endParaRPr lang="de-DE" sz="2000" dirty="0" smtClean="0"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          3.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„</a:t>
            </a:r>
            <a:r>
              <a:rPr lang="de-DE" sz="2000" dirty="0" err="1" smtClean="0">
                <a:latin typeface="+mn-lt"/>
              </a:rPr>
              <a:t>detect</a:t>
            </a:r>
            <a:r>
              <a:rPr lang="de-DE" sz="2000" dirty="0" smtClean="0">
                <a:latin typeface="+mn-lt"/>
              </a:rPr>
              <a:t>“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behavior</a:t>
            </a:r>
            <a:r>
              <a:rPr lang="de-DE" sz="2000" dirty="0" smtClean="0">
                <a:latin typeface="+mn-lt"/>
              </a:rPr>
              <a:t>  „</a:t>
            </a:r>
            <a:r>
              <a:rPr lang="de-DE" sz="2000" dirty="0" err="1" smtClean="0">
                <a:latin typeface="+mn-lt"/>
              </a:rPr>
              <a:t>How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suspensed</a:t>
            </a:r>
            <a:r>
              <a:rPr lang="de-DE" sz="2000" dirty="0" smtClean="0">
                <a:latin typeface="+mn-lt"/>
              </a:rPr>
              <a:t> do </a:t>
            </a:r>
            <a:r>
              <a:rPr lang="de-DE" sz="2000" dirty="0" err="1" smtClean="0">
                <a:latin typeface="+mn-lt"/>
              </a:rPr>
              <a:t>they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stay</a:t>
            </a:r>
            <a:r>
              <a:rPr lang="de-DE" sz="2000" dirty="0" smtClean="0">
                <a:latin typeface="+mn-lt"/>
              </a:rPr>
              <a:t>“</a:t>
            </a:r>
          </a:p>
          <a:p>
            <a:pPr eaLnBrk="1" hangingPunct="1">
              <a:defRPr/>
            </a:pPr>
            <a:endParaRPr lang="de-DE" sz="2000" dirty="0" smtClean="0"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	4.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score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observation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from</a:t>
            </a:r>
            <a:r>
              <a:rPr lang="de-DE" sz="2000" dirty="0" smtClean="0">
                <a:latin typeface="+mn-lt"/>
              </a:rPr>
              <a:t>  0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1 </a:t>
            </a:r>
          </a:p>
          <a:p>
            <a:pPr eaLnBrk="1" hangingPunct="1">
              <a:defRPr/>
            </a:pPr>
            <a:endParaRPr lang="de-DE" sz="2000" dirty="0" smtClean="0"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          5.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calculate</a:t>
            </a:r>
            <a:r>
              <a:rPr lang="de-DE" sz="2000" dirty="0" smtClean="0">
                <a:latin typeface="+mn-lt"/>
              </a:rPr>
              <a:t> HSP (e.g. </a:t>
            </a:r>
            <a:r>
              <a:rPr lang="de-DE" sz="2000" dirty="0" err="1" smtClean="0">
                <a:latin typeface="+mn-lt"/>
              </a:rPr>
              <a:t>HSPiP</a:t>
            </a:r>
            <a:r>
              <a:rPr lang="de-DE" sz="2000" dirty="0" smtClean="0">
                <a:latin typeface="+mn-lt"/>
              </a:rPr>
              <a:t> Software </a:t>
            </a:r>
            <a:r>
              <a:rPr lang="de-DE" sz="2000" dirty="0" err="1" smtClean="0">
                <a:latin typeface="+mn-lt"/>
              </a:rPr>
              <a:t>package</a:t>
            </a:r>
            <a:r>
              <a:rPr lang="de-DE" sz="2000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700088" y="3068960"/>
            <a:ext cx="9145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cs typeface="+mn-cs"/>
              </a:rPr>
              <a:t>2. Ranking </a:t>
            </a:r>
            <a:r>
              <a:rPr lang="de-DE" sz="2000" dirty="0" err="1">
                <a:latin typeface="+mj-lt"/>
                <a:cs typeface="+mn-cs"/>
              </a:rPr>
              <a:t>of</a:t>
            </a:r>
            <a:r>
              <a:rPr lang="de-DE" sz="2000" dirty="0">
                <a:latin typeface="+mj-lt"/>
                <a:cs typeface="+mn-cs"/>
              </a:rPr>
              <a:t> </a:t>
            </a:r>
            <a:r>
              <a:rPr lang="de-DE" sz="2000" dirty="0" err="1" smtClean="0">
                <a:latin typeface="+mj-lt"/>
                <a:cs typeface="+mn-cs"/>
              </a:rPr>
              <a:t>liquids</a:t>
            </a:r>
            <a:r>
              <a:rPr lang="de-DE" sz="2000" dirty="0" smtClean="0">
                <a:latin typeface="+mj-lt"/>
                <a:cs typeface="+mn-cs"/>
              </a:rPr>
              <a:t>: </a:t>
            </a:r>
            <a:r>
              <a:rPr lang="de-DE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Good</a:t>
            </a:r>
            <a:r>
              <a:rPr lang="de-D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r>
              <a:rPr lang="de-D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     </a:t>
            </a:r>
            <a:r>
              <a:rPr lang="de-DE" sz="2000" dirty="0" err="1" smtClean="0">
                <a:latin typeface="+mj-lt"/>
                <a:cs typeface="+mn-cs"/>
              </a:rPr>
              <a:t>or</a:t>
            </a:r>
            <a:r>
              <a:rPr lang="de-DE" sz="2000" dirty="0" smtClean="0">
                <a:latin typeface="+mj-lt"/>
                <a:cs typeface="+mn-cs"/>
              </a:rPr>
              <a:t> </a:t>
            </a:r>
            <a:r>
              <a:rPr lang="de-D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Bad </a:t>
            </a:r>
          </a:p>
        </p:txBody>
      </p:sp>
      <p:sp>
        <p:nvSpPr>
          <p:cNvPr id="40962" name="Foliennummernplatzhalt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1D220B8-0B4A-4638-89E1-1F5737CB5785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6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84213" y="765175"/>
            <a:ext cx="9648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cs typeface="+mn-cs"/>
              </a:rPr>
              <a:t>1. </a:t>
            </a:r>
            <a:r>
              <a:rPr lang="de-DE" sz="2000" dirty="0" err="1">
                <a:latin typeface="+mj-lt"/>
                <a:cs typeface="+mn-cs"/>
              </a:rPr>
              <a:t>Quantification</a:t>
            </a:r>
            <a:r>
              <a:rPr lang="de-DE" sz="2000" dirty="0">
                <a:latin typeface="+mj-lt"/>
                <a:cs typeface="+mn-cs"/>
              </a:rPr>
              <a:t> </a:t>
            </a:r>
            <a:r>
              <a:rPr lang="de-DE" sz="2000" dirty="0" err="1">
                <a:latin typeface="+mj-lt"/>
                <a:cs typeface="+mn-cs"/>
              </a:rPr>
              <a:t>of</a:t>
            </a:r>
            <a:r>
              <a:rPr lang="de-DE" sz="2000" dirty="0">
                <a:latin typeface="+mj-lt"/>
                <a:cs typeface="+mn-cs"/>
              </a:rPr>
              <a:t> </a:t>
            </a:r>
            <a:r>
              <a:rPr lang="de-DE" sz="2000" dirty="0" err="1">
                <a:latin typeface="+mj-lt"/>
                <a:cs typeface="+mn-cs"/>
              </a:rPr>
              <a:t>particle</a:t>
            </a:r>
            <a:r>
              <a:rPr lang="de-DE" sz="2000" dirty="0">
                <a:latin typeface="+mj-lt"/>
                <a:cs typeface="+mn-cs"/>
              </a:rPr>
              <a:t> </a:t>
            </a:r>
            <a:r>
              <a:rPr lang="de-DE" sz="2000" dirty="0" err="1">
                <a:latin typeface="+mj-lt"/>
                <a:cs typeface="+mn-cs"/>
              </a:rPr>
              <a:t>behavior</a:t>
            </a:r>
            <a:r>
              <a:rPr lang="de-DE" sz="2000" dirty="0">
                <a:latin typeface="+mj-lt"/>
                <a:cs typeface="+mn-cs"/>
              </a:rPr>
              <a:t> in </a:t>
            </a:r>
            <a:r>
              <a:rPr lang="de-DE" sz="2000" dirty="0" err="1" smtClean="0">
                <a:latin typeface="+mj-lt"/>
                <a:cs typeface="+mn-cs"/>
              </a:rPr>
              <a:t>liquids</a:t>
            </a:r>
            <a:r>
              <a:rPr lang="de-DE" sz="2000" dirty="0" smtClean="0">
                <a:latin typeface="+mj-lt"/>
                <a:cs typeface="+mn-cs"/>
              </a:rPr>
              <a:t>/</a:t>
            </a:r>
            <a:r>
              <a:rPr lang="de-DE" sz="2000" dirty="0" err="1" smtClean="0">
                <a:latin typeface="+mj-lt"/>
                <a:cs typeface="+mn-cs"/>
              </a:rPr>
              <a:t>continous</a:t>
            </a:r>
            <a:r>
              <a:rPr lang="de-DE" sz="2000" dirty="0" smtClean="0">
                <a:latin typeface="+mj-lt"/>
                <a:cs typeface="+mn-cs"/>
              </a:rPr>
              <a:t> </a:t>
            </a:r>
            <a:r>
              <a:rPr lang="de-DE" sz="2000" dirty="0" err="1">
                <a:latin typeface="+mj-lt"/>
                <a:cs typeface="+mn-cs"/>
              </a:rPr>
              <a:t>phases</a:t>
            </a:r>
            <a:r>
              <a:rPr lang="de-DE" sz="2000" dirty="0">
                <a:latin typeface="+mj-lt"/>
                <a:cs typeface="+mn-cs"/>
              </a:rPr>
              <a:t> </a:t>
            </a:r>
          </a:p>
        </p:txBody>
      </p:sp>
      <p:grpSp>
        <p:nvGrpSpPr>
          <p:cNvPr id="32773" name="Gruppieren 1"/>
          <p:cNvGrpSpPr>
            <a:grpSpLocks/>
          </p:cNvGrpSpPr>
          <p:nvPr/>
        </p:nvGrpSpPr>
        <p:grpSpPr bwMode="auto">
          <a:xfrm>
            <a:off x="723900" y="3573016"/>
            <a:ext cx="7664450" cy="1850654"/>
            <a:chOff x="107950" y="1059255"/>
            <a:chExt cx="9001125" cy="2662248"/>
          </a:xfrm>
        </p:grpSpPr>
        <p:graphicFrame>
          <p:nvGraphicFramePr>
            <p:cNvPr id="32782" name="Objek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10952"/>
                </p:ext>
              </p:extLst>
            </p:nvPr>
          </p:nvGraphicFramePr>
          <p:xfrm>
            <a:off x="3985323" y="1577189"/>
            <a:ext cx="5123752" cy="2088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6" name="Arbeitsblatt" r:id="rId3" imgW="3177628" imgH="1295352" progId="Excel.Sheet.12">
                    <p:embed/>
                  </p:oleObj>
                </mc:Choice>
                <mc:Fallback>
                  <p:oleObj name="Arbeitsblatt" r:id="rId3" imgW="3177628" imgH="1295352" progId="Excel.Sheet.12">
                    <p:embed/>
                    <p:pic>
                      <p:nvPicPr>
                        <p:cNvPr id="0" name="Objek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5323" y="1577189"/>
                          <a:ext cx="5123752" cy="2088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78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473602"/>
              <a:ext cx="4048125" cy="224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Textfeld 4"/>
            <p:cNvSpPr txBox="1">
              <a:spLocks noChangeArrowheads="1"/>
            </p:cNvSpPr>
            <p:nvPr/>
          </p:nvSpPr>
          <p:spPr bwMode="auto">
            <a:xfrm>
              <a:off x="290657" y="1059255"/>
              <a:ext cx="6860841" cy="30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sz="1400" dirty="0" smtClean="0">
                  <a:latin typeface="+mn-lt"/>
                </a:rPr>
                <a:t>M. </a:t>
              </a:r>
              <a:r>
                <a:rPr lang="de-DE" sz="1400" dirty="0" err="1" smtClean="0">
                  <a:latin typeface="+mn-lt"/>
                </a:rPr>
                <a:t>Bixenman</a:t>
              </a:r>
              <a:r>
                <a:rPr lang="de-DE" sz="1400" dirty="0" smtClean="0">
                  <a:latin typeface="+mn-lt"/>
                </a:rPr>
                <a:t> et al. (2010) Quality </a:t>
              </a:r>
              <a:r>
                <a:rPr lang="de-DE" sz="1400" dirty="0" err="1" smtClean="0">
                  <a:latin typeface="+mn-lt"/>
                </a:rPr>
                <a:t>control</a:t>
              </a:r>
              <a:r>
                <a:rPr lang="de-DE" sz="1400" dirty="0" smtClean="0">
                  <a:latin typeface="+mn-lt"/>
                </a:rPr>
                <a:t> </a:t>
              </a:r>
              <a:r>
                <a:rPr lang="de-DE" sz="1400" dirty="0" err="1" smtClean="0">
                  <a:latin typeface="+mn-lt"/>
                </a:rPr>
                <a:t>of</a:t>
              </a:r>
              <a:r>
                <a:rPr lang="de-DE" sz="1400" dirty="0" smtClean="0">
                  <a:latin typeface="+mn-lt"/>
                </a:rPr>
                <a:t> </a:t>
              </a:r>
              <a:r>
                <a:rPr lang="de-DE" sz="1400" dirty="0" err="1" smtClean="0">
                  <a:latin typeface="+mn-lt"/>
                </a:rPr>
                <a:t>cleaniless</a:t>
              </a:r>
              <a:r>
                <a:rPr lang="de-DE" sz="1400" dirty="0" smtClean="0">
                  <a:latin typeface="+mn-lt"/>
                </a:rPr>
                <a:t> </a:t>
              </a:r>
              <a:r>
                <a:rPr lang="de-DE" sz="1400" dirty="0" err="1" smtClean="0">
                  <a:latin typeface="+mn-lt"/>
                </a:rPr>
                <a:t>of</a:t>
              </a:r>
              <a:r>
                <a:rPr lang="de-DE" sz="1400" dirty="0" smtClean="0">
                  <a:latin typeface="+mn-lt"/>
                </a:rPr>
                <a:t> electronic </a:t>
              </a:r>
              <a:r>
                <a:rPr lang="de-DE" sz="1400" dirty="0" err="1" smtClean="0">
                  <a:latin typeface="+mn-lt"/>
                </a:rPr>
                <a:t>parts</a:t>
              </a:r>
              <a:r>
                <a:rPr lang="de-DE" sz="1400" dirty="0" smtClean="0">
                  <a:latin typeface="+mn-lt"/>
                </a:rPr>
                <a:t> </a:t>
              </a:r>
            </a:p>
          </p:txBody>
        </p:sp>
      </p:grpSp>
      <p:sp>
        <p:nvSpPr>
          <p:cNvPr id="32774" name="Smiley 11"/>
          <p:cNvSpPr>
            <a:spLocks noChangeArrowheads="1"/>
          </p:cNvSpPr>
          <p:nvPr/>
        </p:nvSpPr>
        <p:spPr bwMode="auto">
          <a:xfrm>
            <a:off x="4359275" y="3068960"/>
            <a:ext cx="393700" cy="3778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39" y="3056508"/>
            <a:ext cx="5143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74308" y="115888"/>
            <a:ext cx="87573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 err="1" smtClean="0">
                <a:latin typeface="+mj-lt"/>
                <a:cs typeface="+mn-cs"/>
              </a:rPr>
              <a:t>Why</a:t>
            </a:r>
            <a:r>
              <a:rPr lang="de-DE" sz="2800" dirty="0" smtClean="0">
                <a:latin typeface="+mj-lt"/>
                <a:cs typeface="+mn-cs"/>
              </a:rPr>
              <a:t> </a:t>
            </a:r>
            <a:r>
              <a:rPr lang="de-DE" sz="2800" dirty="0" err="1" smtClean="0">
                <a:latin typeface="+mj-lt"/>
                <a:cs typeface="+mn-cs"/>
              </a:rPr>
              <a:t>does</a:t>
            </a:r>
            <a:r>
              <a:rPr lang="de-DE" sz="2800" dirty="0" smtClean="0">
                <a:latin typeface="+mj-lt"/>
                <a:cs typeface="+mn-cs"/>
              </a:rPr>
              <a:t> not </a:t>
            </a:r>
            <a:r>
              <a:rPr lang="de-DE" sz="2800" dirty="0" err="1" smtClean="0">
                <a:latin typeface="+mj-lt"/>
                <a:cs typeface="+mn-cs"/>
              </a:rPr>
              <a:t>everyone</a:t>
            </a:r>
            <a:r>
              <a:rPr lang="de-DE" sz="2800" dirty="0" smtClean="0">
                <a:latin typeface="+mj-lt"/>
                <a:cs typeface="+mn-cs"/>
              </a:rPr>
              <a:t> </a:t>
            </a:r>
            <a:r>
              <a:rPr lang="de-DE" sz="2800" dirty="0" err="1" smtClean="0">
                <a:latin typeface="+mj-lt"/>
                <a:cs typeface="+mn-cs"/>
              </a:rPr>
              <a:t>use</a:t>
            </a:r>
            <a:r>
              <a:rPr lang="de-DE" sz="2800" dirty="0" smtClean="0">
                <a:latin typeface="+mj-lt"/>
                <a:cs typeface="+mn-cs"/>
              </a:rPr>
              <a:t> </a:t>
            </a:r>
            <a:r>
              <a:rPr lang="de-DE" sz="2800" dirty="0" err="1" smtClean="0">
                <a:latin typeface="+mj-lt"/>
                <a:cs typeface="+mn-cs"/>
              </a:rPr>
              <a:t>the</a:t>
            </a:r>
            <a:r>
              <a:rPr lang="de-DE" sz="2800" dirty="0" smtClean="0">
                <a:latin typeface="+mj-lt"/>
                <a:cs typeface="+mn-cs"/>
              </a:rPr>
              <a:t> HSP </a:t>
            </a:r>
            <a:r>
              <a:rPr lang="de-DE" sz="2800" dirty="0" err="1" smtClean="0">
                <a:latin typeface="+mj-lt"/>
                <a:cs typeface="+mn-cs"/>
              </a:rPr>
              <a:t>approach</a:t>
            </a:r>
            <a:r>
              <a:rPr lang="de-DE" sz="2800" dirty="0" smtClean="0">
                <a:latin typeface="+mj-lt"/>
                <a:cs typeface="+mn-cs"/>
              </a:rPr>
              <a:t>?</a:t>
            </a:r>
            <a:endParaRPr lang="de-DE" sz="2800" dirty="0">
              <a:latin typeface="+mj-lt"/>
              <a:cs typeface="+mn-cs"/>
            </a:endParaRPr>
          </a:p>
        </p:txBody>
      </p:sp>
      <p:grpSp>
        <p:nvGrpSpPr>
          <p:cNvPr id="32777" name="Gruppieren 4"/>
          <p:cNvGrpSpPr>
            <a:grpSpLocks/>
          </p:cNvGrpSpPr>
          <p:nvPr/>
        </p:nvGrpSpPr>
        <p:grpSpPr bwMode="auto">
          <a:xfrm>
            <a:off x="698443" y="1196975"/>
            <a:ext cx="8421687" cy="1782763"/>
            <a:chOff x="698652" y="1340768"/>
            <a:chExt cx="8420758" cy="1783581"/>
          </a:xfrm>
        </p:grpSpPr>
        <p:pic>
          <p:nvPicPr>
            <p:cNvPr id="32778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986"/>
            <a:stretch>
              <a:fillRect/>
            </a:stretch>
          </p:blipFill>
          <p:spPr bwMode="auto">
            <a:xfrm>
              <a:off x="1193844" y="1789435"/>
              <a:ext cx="1480345" cy="127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698652" y="1340768"/>
              <a:ext cx="8420758" cy="3382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altLang="de-DE" sz="1600" dirty="0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C</a:t>
              </a:r>
              <a:r>
                <a:rPr lang="de-DE" altLang="de-DE" sz="1600" dirty="0" smtClean="0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. Hansen </a:t>
              </a:r>
              <a:r>
                <a:rPr lang="de-DE" altLang="de-DE" sz="1600" dirty="0" err="1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introduced</a:t>
              </a:r>
              <a:r>
                <a:rPr lang="de-DE" altLang="de-DE" sz="1600" dirty="0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 </a:t>
              </a:r>
              <a:r>
                <a:rPr lang="de-DE" altLang="de-DE" sz="1600" dirty="0" err="1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quantification</a:t>
              </a:r>
              <a:r>
                <a:rPr lang="de-DE" altLang="de-DE" sz="1600" dirty="0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 </a:t>
              </a:r>
              <a:r>
                <a:rPr lang="de-DE" altLang="de-DE" sz="1600" dirty="0" err="1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as</a:t>
              </a:r>
              <a:r>
                <a:rPr lang="de-DE" altLang="de-DE" sz="1600" dirty="0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 a </a:t>
              </a:r>
              <a:r>
                <a:rPr lang="de-DE" altLang="de-DE" sz="1600" dirty="0" err="1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merit</a:t>
              </a:r>
              <a:r>
                <a:rPr lang="de-DE" altLang="de-DE" sz="1600" dirty="0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 </a:t>
              </a:r>
              <a:r>
                <a:rPr lang="de-DE" altLang="de-DE" sz="1600" dirty="0" err="1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of</a:t>
              </a:r>
              <a:r>
                <a:rPr lang="de-DE" altLang="de-DE" sz="1600" dirty="0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 </a:t>
              </a:r>
              <a:r>
                <a:rPr lang="de-DE" altLang="de-DE" sz="1600" dirty="0" err="1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sedimentation</a:t>
              </a:r>
              <a:r>
                <a:rPr lang="de-DE" altLang="de-DE" sz="1600" dirty="0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 time </a:t>
              </a:r>
              <a:r>
                <a:rPr lang="de-DE" altLang="de-DE" sz="1600" dirty="0" err="1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or</a:t>
              </a:r>
              <a:r>
                <a:rPr lang="de-DE" altLang="de-DE" sz="1600" dirty="0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 </a:t>
              </a:r>
              <a:r>
                <a:rPr lang="de-DE" altLang="de-DE" sz="1600" dirty="0" err="1">
                  <a:solidFill>
                    <a:srgbClr val="000000"/>
                  </a:solidFill>
                  <a:latin typeface="+mn-lt"/>
                  <a:ea typeface="Microsoft YaHei" pitchFamily="34" charset="-122"/>
                </a:rPr>
                <a:t>velocity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32780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43"/>
            <a:stretch>
              <a:fillRect/>
            </a:stretch>
          </p:blipFill>
          <p:spPr bwMode="auto">
            <a:xfrm>
              <a:off x="5805924" y="1844824"/>
              <a:ext cx="1214348" cy="127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2627309" y="2134882"/>
              <a:ext cx="3085761" cy="6466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800" dirty="0" err="1">
                  <a:latin typeface="+mn-lt"/>
                </a:rPr>
                <a:t>s</a:t>
              </a:r>
              <a:r>
                <a:rPr lang="de-DE" sz="1800" dirty="0" err="1" smtClean="0">
                  <a:latin typeface="+mn-lt"/>
                </a:rPr>
                <a:t>ubjective</a:t>
              </a:r>
              <a:endParaRPr lang="de-DE" sz="1800" dirty="0">
                <a:latin typeface="+mn-lt"/>
              </a:endParaRPr>
            </a:p>
            <a:p>
              <a:pPr>
                <a:defRPr/>
              </a:pPr>
              <a:r>
                <a:rPr lang="de-DE" sz="1800" dirty="0">
                  <a:latin typeface="+mn-lt"/>
                </a:rPr>
                <a:t>t</a:t>
              </a:r>
              <a:r>
                <a:rPr lang="de-DE" sz="1800" dirty="0" smtClean="0">
                  <a:latin typeface="+mn-lt"/>
                </a:rPr>
                <a:t>ime </a:t>
              </a:r>
              <a:r>
                <a:rPr lang="de-DE" sz="1800" dirty="0" err="1">
                  <a:latin typeface="+mn-lt"/>
                </a:rPr>
                <a:t>consuming</a:t>
              </a:r>
              <a:r>
                <a:rPr lang="de-DE" sz="1800" dirty="0">
                  <a:latin typeface="+mn-lt"/>
                </a:rPr>
                <a:t> </a:t>
              </a:r>
              <a:r>
                <a:rPr lang="de-DE" sz="1800" dirty="0" err="1">
                  <a:latin typeface="+mn-lt"/>
                </a:rPr>
                <a:t>for</a:t>
              </a:r>
              <a:r>
                <a:rPr lang="de-DE" sz="1800" dirty="0">
                  <a:latin typeface="+mn-lt"/>
                </a:rPr>
                <a:t> </a:t>
              </a:r>
              <a:r>
                <a:rPr lang="de-DE" sz="1800" dirty="0" err="1">
                  <a:latin typeface="+mn-lt"/>
                </a:rPr>
                <a:t>nano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692194" y="5693246"/>
            <a:ext cx="9145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cs typeface="+mn-cs"/>
              </a:rPr>
              <a:t>3</a:t>
            </a:r>
            <a:r>
              <a:rPr lang="de-DE" sz="2000" dirty="0" smtClean="0">
                <a:latin typeface="+mj-lt"/>
                <a:cs typeface="+mn-cs"/>
              </a:rPr>
              <a:t>. </a:t>
            </a:r>
            <a:r>
              <a:rPr lang="de-DE" sz="2000" dirty="0" err="1" smtClean="0">
                <a:latin typeface="+mj-lt"/>
                <a:cs typeface="+mn-cs"/>
              </a:rPr>
              <a:t>No</a:t>
            </a:r>
            <a:r>
              <a:rPr lang="de-DE" sz="2000" dirty="0" smtClean="0">
                <a:latin typeface="+mj-lt"/>
                <a:cs typeface="+mn-cs"/>
              </a:rPr>
              <a:t> </a:t>
            </a:r>
            <a:r>
              <a:rPr lang="de-DE" sz="2000" dirty="0" err="1" smtClean="0">
                <a:latin typeface="+mj-lt"/>
                <a:cs typeface="+mn-cs"/>
              </a:rPr>
              <a:t>standardized</a:t>
            </a:r>
            <a:r>
              <a:rPr lang="de-DE" sz="2000" dirty="0" smtClean="0">
                <a:latin typeface="+mj-lt"/>
                <a:cs typeface="+mn-cs"/>
              </a:rPr>
              <a:t> </a:t>
            </a:r>
            <a:r>
              <a:rPr lang="de-DE" sz="2000" dirty="0" err="1" smtClean="0">
                <a:latin typeface="+mj-lt"/>
                <a:cs typeface="+mn-cs"/>
              </a:rPr>
              <a:t>routine</a:t>
            </a:r>
            <a:r>
              <a:rPr lang="de-DE" sz="2000" dirty="0" smtClean="0">
                <a:latin typeface="+mj-lt"/>
                <a:cs typeface="+mn-cs"/>
              </a:rPr>
              <a:t> </a:t>
            </a:r>
            <a:r>
              <a:rPr lang="de-DE" sz="2000" dirty="0" err="1" smtClean="0">
                <a:latin typeface="+mj-lt"/>
                <a:cs typeface="+mn-cs"/>
              </a:rPr>
              <a:t>method</a:t>
            </a:r>
            <a:r>
              <a:rPr lang="de-DE" sz="2000" dirty="0" smtClean="0">
                <a:latin typeface="+mj-lt"/>
                <a:cs typeface="+mn-cs"/>
              </a:rPr>
              <a:t>.</a:t>
            </a:r>
            <a:r>
              <a:rPr lang="de-D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endParaRPr lang="de-DE" sz="20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EEE314F-269C-4BC9-BD37-A405259B47E3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7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42988" y="355600"/>
            <a:ext cx="72913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 err="1">
                <a:latin typeface="+mj-lt"/>
                <a:cs typeface="+mn-cs"/>
              </a:rPr>
              <a:t>How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>
                <a:latin typeface="+mj-lt"/>
                <a:cs typeface="+mn-cs"/>
              </a:rPr>
              <a:t>to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>
                <a:latin typeface="+mj-lt"/>
                <a:cs typeface="+mn-cs"/>
              </a:rPr>
              <a:t>determine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>
                <a:latin typeface="+mj-lt"/>
                <a:cs typeface="+mn-cs"/>
              </a:rPr>
              <a:t>the</a:t>
            </a:r>
            <a:r>
              <a:rPr lang="de-DE" sz="2800" dirty="0">
                <a:latin typeface="+mj-lt"/>
                <a:cs typeface="+mn-cs"/>
              </a:rPr>
              <a:t> HSP </a:t>
            </a:r>
            <a:r>
              <a:rPr lang="de-DE" sz="2800" dirty="0" err="1">
                <a:latin typeface="+mj-lt"/>
                <a:cs typeface="+mn-cs"/>
              </a:rPr>
              <a:t>of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>
                <a:latin typeface="+mj-lt"/>
                <a:cs typeface="+mn-cs"/>
              </a:rPr>
              <a:t>particles</a:t>
            </a:r>
            <a:r>
              <a:rPr lang="de-DE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00113" y="3413125"/>
            <a:ext cx="18415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latin typeface="+mn-lt"/>
              <a:cs typeface="+mn-cs"/>
            </a:endParaRPr>
          </a:p>
          <a:p>
            <a:pPr>
              <a:defRPr/>
            </a:pPr>
            <a:endParaRPr lang="de-DE" dirty="0">
              <a:latin typeface="+mn-lt"/>
              <a:cs typeface="+mn-cs"/>
            </a:endParaRPr>
          </a:p>
          <a:p>
            <a:pPr>
              <a:defRPr/>
            </a:pPr>
            <a:endParaRPr lang="de-DE" dirty="0">
              <a:latin typeface="+mn-lt"/>
              <a:cs typeface="+mn-cs"/>
            </a:endParaRPr>
          </a:p>
          <a:p>
            <a:pPr>
              <a:defRPr/>
            </a:pPr>
            <a:endParaRPr lang="de-DE" dirty="0">
              <a:cs typeface="+mn-cs"/>
            </a:endParaRPr>
          </a:p>
          <a:p>
            <a:pPr>
              <a:defRPr/>
            </a:pPr>
            <a:endParaRPr lang="de-DE" dirty="0">
              <a:latin typeface="+mn-lt"/>
              <a:cs typeface="+mn-cs"/>
            </a:endParaRPr>
          </a:p>
          <a:p>
            <a:pPr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44488" y="1556792"/>
            <a:ext cx="830349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u="sng" dirty="0" smtClean="0">
                <a:latin typeface="+mn-lt"/>
              </a:rPr>
              <a:t>Experimental </a:t>
            </a:r>
            <a:r>
              <a:rPr lang="de-DE" u="sng" dirty="0" err="1" smtClean="0">
                <a:latin typeface="+mn-lt"/>
              </a:rPr>
              <a:t>task</a:t>
            </a:r>
            <a:r>
              <a:rPr lang="de-DE" u="sng" dirty="0" smtClean="0">
                <a:latin typeface="+mn-lt"/>
              </a:rPr>
              <a:t>:</a:t>
            </a:r>
          </a:p>
          <a:p>
            <a:pPr eaLnBrk="1" hangingPunct="1">
              <a:defRPr/>
            </a:pPr>
            <a:endParaRPr lang="de-DE" u="sng" dirty="0" smtClean="0"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	1.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choose</a:t>
            </a:r>
            <a:r>
              <a:rPr lang="de-DE" sz="2000" dirty="0" smtClean="0">
                <a:latin typeface="+mn-lt"/>
              </a:rPr>
              <a:t> a </a:t>
            </a:r>
            <a:r>
              <a:rPr lang="de-DE" sz="2000" dirty="0" err="1" smtClean="0">
                <a:latin typeface="+mn-lt"/>
              </a:rPr>
              <a:t>set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test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liquids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covering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more</a:t>
            </a:r>
            <a:r>
              <a:rPr lang="de-DE" sz="2000" dirty="0" smtClean="0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              </a:t>
            </a:r>
            <a:r>
              <a:rPr lang="de-DE" sz="2000" dirty="0" err="1" smtClean="0">
                <a:latin typeface="+mn-lt"/>
              </a:rPr>
              <a:t>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less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3D-Hansen </a:t>
            </a:r>
            <a:r>
              <a:rPr lang="de-DE" sz="2000" dirty="0" err="1" smtClean="0">
                <a:latin typeface="+mn-lt"/>
              </a:rPr>
              <a:t>space</a:t>
            </a:r>
            <a:r>
              <a:rPr lang="de-DE" sz="2000" dirty="0" smtClean="0">
                <a:latin typeface="+mn-lt"/>
              </a:rPr>
              <a:t> (</a:t>
            </a:r>
            <a:r>
              <a:rPr lang="de-DE" sz="2000" dirty="0" err="1" smtClean="0">
                <a:latin typeface="+mn-lt"/>
              </a:rPr>
              <a:t>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interested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part</a:t>
            </a:r>
            <a:r>
              <a:rPr lang="de-DE" sz="2000" dirty="0" smtClean="0">
                <a:latin typeface="+mn-lt"/>
              </a:rPr>
              <a:t>)</a:t>
            </a:r>
          </a:p>
          <a:p>
            <a:pPr eaLnBrk="1" hangingPunct="1">
              <a:defRPr/>
            </a:pPr>
            <a:endParaRPr lang="de-DE" sz="2000" dirty="0" smtClean="0"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          2.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disperse </a:t>
            </a:r>
            <a:r>
              <a:rPr lang="de-DE" sz="2000" dirty="0" err="1" smtClean="0">
                <a:latin typeface="+mn-lt"/>
              </a:rPr>
              <a:t>particles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into</a:t>
            </a:r>
            <a:r>
              <a:rPr lang="de-DE" sz="2000" dirty="0" smtClean="0">
                <a:latin typeface="+mn-lt"/>
              </a:rPr>
              <a:t> different </a:t>
            </a:r>
            <a:r>
              <a:rPr lang="de-DE" sz="2000" dirty="0" err="1" smtClean="0">
                <a:latin typeface="+mn-lt"/>
              </a:rPr>
              <a:t>test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liquids</a:t>
            </a:r>
            <a:endParaRPr lang="de-DE" sz="2000" dirty="0" smtClean="0">
              <a:latin typeface="+mn-lt"/>
            </a:endParaRPr>
          </a:p>
          <a:p>
            <a:pPr eaLnBrk="1" hangingPunct="1">
              <a:defRPr/>
            </a:pPr>
            <a:endParaRPr lang="de-DE" sz="200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          3.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+mn-lt"/>
              </a:rPr>
              <a:t>instrumentally</a:t>
            </a: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 „</a:t>
            </a:r>
            <a:r>
              <a:rPr lang="de-DE" sz="2000" dirty="0" err="1" smtClean="0">
                <a:solidFill>
                  <a:srgbClr val="FF0000"/>
                </a:solidFill>
                <a:latin typeface="+mn-lt"/>
              </a:rPr>
              <a:t>detect</a:t>
            </a: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“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behavior</a:t>
            </a:r>
            <a:endParaRPr lang="de-DE" sz="2000" dirty="0" smtClean="0">
              <a:latin typeface="+mn-lt"/>
            </a:endParaRPr>
          </a:p>
          <a:p>
            <a:pPr eaLnBrk="1" hangingPunct="1">
              <a:defRPr/>
            </a:pPr>
            <a:endParaRPr lang="de-DE" sz="200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de-DE" sz="2000" dirty="0" smtClean="0">
                <a:latin typeface="+mn-lt"/>
              </a:rPr>
              <a:t>4.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+mn-lt"/>
              </a:rPr>
              <a:t>automatically</a:t>
            </a: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 score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observation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from</a:t>
            </a:r>
            <a:r>
              <a:rPr lang="de-DE" sz="2000" dirty="0" smtClean="0">
                <a:latin typeface="+mn-lt"/>
              </a:rPr>
              <a:t> 0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1 </a:t>
            </a:r>
          </a:p>
          <a:p>
            <a:pPr eaLnBrk="1" hangingPunct="1">
              <a:defRPr/>
            </a:pPr>
            <a:endParaRPr lang="de-DE" sz="2000" dirty="0" smtClean="0">
              <a:latin typeface="+mn-lt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+mn-lt"/>
              </a:rPr>
              <a:t>          5.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calculate</a:t>
            </a:r>
            <a:r>
              <a:rPr lang="de-DE" sz="2000" dirty="0" smtClean="0">
                <a:latin typeface="+mn-lt"/>
              </a:rPr>
              <a:t> HSP (e.g. </a:t>
            </a:r>
            <a:r>
              <a:rPr lang="de-DE" sz="2000" dirty="0" err="1" smtClean="0">
                <a:latin typeface="+mn-lt"/>
              </a:rPr>
              <a:t>HSPiP</a:t>
            </a:r>
            <a:r>
              <a:rPr lang="de-DE" sz="2000" dirty="0" smtClean="0">
                <a:latin typeface="+mn-lt"/>
              </a:rPr>
              <a:t> Software </a:t>
            </a:r>
            <a:r>
              <a:rPr lang="de-DE" sz="2000" dirty="0" err="1" smtClean="0">
                <a:latin typeface="+mn-lt"/>
              </a:rPr>
              <a:t>package</a:t>
            </a:r>
            <a:r>
              <a:rPr lang="de-DE" sz="2000" dirty="0" smtClea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9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3781C-B8F7-4D71-B0B3-F241C52744C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004267" y="-27384"/>
            <a:ext cx="73180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solidFill>
                  <a:srgbClr val="000000"/>
                </a:solidFill>
              </a:rPr>
              <a:t>In-situ </a:t>
            </a:r>
            <a:r>
              <a:rPr lang="de-DE" altLang="de-DE" sz="2800" dirty="0" err="1">
                <a:solidFill>
                  <a:srgbClr val="000000"/>
                </a:solidFill>
              </a:rPr>
              <a:t>visualization</a:t>
            </a:r>
            <a:r>
              <a:rPr lang="de-DE" altLang="de-DE" sz="2800" dirty="0">
                <a:solidFill>
                  <a:srgbClr val="000000"/>
                </a:solidFill>
              </a:rPr>
              <a:t> </a:t>
            </a:r>
            <a:r>
              <a:rPr lang="de-DE" altLang="de-DE" sz="2800" dirty="0" err="1">
                <a:solidFill>
                  <a:srgbClr val="000000"/>
                </a:solidFill>
              </a:rPr>
              <a:t>of</a:t>
            </a:r>
            <a:r>
              <a:rPr lang="de-DE" altLang="de-DE" sz="2800" dirty="0">
                <a:solidFill>
                  <a:srgbClr val="000000"/>
                </a:solidFill>
              </a:rPr>
              <a:t> </a:t>
            </a:r>
            <a:r>
              <a:rPr lang="de-DE" altLang="de-DE" sz="2800" dirty="0" err="1">
                <a:solidFill>
                  <a:srgbClr val="000000"/>
                </a:solidFill>
              </a:rPr>
              <a:t>dispersion</a:t>
            </a:r>
            <a:r>
              <a:rPr lang="de-DE" altLang="de-DE" sz="2800" dirty="0">
                <a:solidFill>
                  <a:srgbClr val="000000"/>
                </a:solidFill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state</a:t>
            </a:r>
            <a:r>
              <a:rPr lang="de-DE" altLang="de-DE" sz="2800" dirty="0" smtClean="0">
                <a:solidFill>
                  <a:srgbClr val="000000"/>
                </a:solidFill>
              </a:rPr>
              <a:t> </a:t>
            </a:r>
            <a:endParaRPr lang="de-DE" altLang="de-DE" sz="28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dirty="0" err="1">
                <a:solidFill>
                  <a:srgbClr val="000000"/>
                </a:solidFill>
              </a:rPr>
              <a:t>by</a:t>
            </a:r>
            <a:r>
              <a:rPr lang="de-DE" altLang="de-DE" sz="2800" dirty="0">
                <a:solidFill>
                  <a:srgbClr val="000000"/>
                </a:solidFill>
              </a:rPr>
              <a:t> </a:t>
            </a:r>
            <a:r>
              <a:rPr lang="de-DE" altLang="de-DE" sz="2800" dirty="0">
                <a:solidFill>
                  <a:srgbClr val="66FF33"/>
                </a:solidFill>
              </a:rPr>
              <a:t>STEP</a:t>
            </a:r>
            <a:r>
              <a:rPr lang="de-DE" altLang="de-DE" sz="2800" dirty="0">
                <a:solidFill>
                  <a:srgbClr val="000000"/>
                </a:solidFill>
              </a:rPr>
              <a:t>-Technology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-36512" y="3246843"/>
            <a:ext cx="2571154" cy="3508918"/>
            <a:chOff x="-36512" y="3246843"/>
            <a:chExt cx="2571154" cy="3508918"/>
          </a:xfrm>
        </p:grpSpPr>
        <p:pic>
          <p:nvPicPr>
            <p:cNvPr id="17" name="Picture 3" descr="M:\10Marketing_LUM\02Bilder\Produkte\2011\LR + LC\RGB_mail+web\LUMiReader-1x_04_sk.jpg"/>
            <p:cNvPicPr>
              <a:picLocks noChangeAspect="1" noChangeArrowheads="1"/>
            </p:cNvPicPr>
            <p:nvPr/>
          </p:nvPicPr>
          <p:blipFill rotWithShape="1">
            <a:blip r:embed="rId5"/>
            <a:srcRect l="17941" t="6141" r="14348" b="26870"/>
            <a:stretch/>
          </p:blipFill>
          <p:spPr bwMode="auto">
            <a:xfrm>
              <a:off x="89856" y="3246843"/>
              <a:ext cx="2393912" cy="17728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4581128"/>
              <a:ext cx="2571154" cy="2174633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3800" y="5230594"/>
              <a:ext cx="78739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FF0000"/>
                  </a:solidFill>
                  <a:latin typeface="Verdana"/>
                </a:rPr>
                <a:t>NIR</a:t>
              </a:r>
            </a:p>
            <a:p>
              <a:pPr algn="ctr"/>
              <a:endParaRPr lang="de-DE" sz="1400" b="1" dirty="0" smtClean="0">
                <a:solidFill>
                  <a:srgbClr val="000000"/>
                </a:solidFill>
                <a:latin typeface="Verdana"/>
              </a:endParaRPr>
            </a:p>
            <a:p>
              <a:pPr algn="ctr"/>
              <a:r>
                <a:rPr lang="de-DE" sz="1400" b="1" dirty="0" smtClean="0">
                  <a:solidFill>
                    <a:srgbClr val="3333FF"/>
                  </a:solidFill>
                  <a:latin typeface="Verdana"/>
                </a:rPr>
                <a:t>VL</a:t>
              </a:r>
            </a:p>
            <a:p>
              <a:pPr algn="ctr"/>
              <a:endParaRPr lang="de-DE" sz="1400" b="1" dirty="0" smtClean="0">
                <a:solidFill>
                  <a:srgbClr val="000000"/>
                </a:solidFill>
                <a:latin typeface="Verdana"/>
              </a:endParaRPr>
            </a:p>
            <a:p>
              <a:pPr algn="ctr"/>
              <a:r>
                <a:rPr lang="de-DE" sz="1400" b="1" dirty="0" smtClean="0">
                  <a:solidFill>
                    <a:srgbClr val="000000"/>
                  </a:solidFill>
                  <a:latin typeface="Verdana"/>
                </a:rPr>
                <a:t>X-Ray</a:t>
              </a:r>
              <a:endParaRPr lang="de-DE" sz="1400" b="1" dirty="0">
                <a:solidFill>
                  <a:srgbClr val="000000"/>
                </a:solidFill>
                <a:latin typeface="Verdana"/>
              </a:endParaRPr>
            </a:p>
          </p:txBody>
        </p:sp>
      </p:grpSp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7"/>
          <a:srcRect l="13044" t="1" r="10989" b="33188"/>
          <a:stretch/>
        </p:blipFill>
        <p:spPr bwMode="auto">
          <a:xfrm>
            <a:off x="6413116" y="3246844"/>
            <a:ext cx="262338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1151" r="697"/>
          <a:stretch>
            <a:fillRect/>
          </a:stretch>
        </p:blipFill>
        <p:spPr bwMode="auto">
          <a:xfrm>
            <a:off x="6543841" y="5177309"/>
            <a:ext cx="2348639" cy="17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feld 12"/>
          <p:cNvSpPr txBox="1">
            <a:spLocks noChangeArrowheads="1"/>
          </p:cNvSpPr>
          <p:nvPr/>
        </p:nvSpPr>
        <p:spPr bwMode="auto">
          <a:xfrm>
            <a:off x="6918303" y="4848207"/>
            <a:ext cx="18437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</a:rPr>
              <a:t>12 </a:t>
            </a:r>
            <a:r>
              <a:rPr lang="de-DE" altLang="de-DE" sz="1400" dirty="0" err="1">
                <a:solidFill>
                  <a:srgbClr val="000000"/>
                </a:solidFill>
              </a:rPr>
              <a:t>channels</a:t>
            </a:r>
            <a:r>
              <a:rPr lang="de-DE" altLang="de-DE" sz="1400" dirty="0">
                <a:solidFill>
                  <a:srgbClr val="000000"/>
                </a:solidFill>
              </a:rPr>
              <a:t>,</a:t>
            </a:r>
            <a:r>
              <a:rPr lang="de-DE" altLang="de-DE" sz="1400" dirty="0">
                <a:solidFill>
                  <a:srgbClr val="000000"/>
                </a:solidFill>
                <a:latin typeface="Symbol" pitchFamily="18" charset="2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Symbol" pitchFamily="18" charset="2"/>
              </a:rPr>
              <a:t>l </a:t>
            </a:r>
            <a:r>
              <a:rPr lang="de-DE" altLang="de-DE" sz="1400" dirty="0">
                <a:solidFill>
                  <a:srgbClr val="000000"/>
                </a:solidFill>
              </a:rPr>
              <a:t>= </a:t>
            </a:r>
            <a:r>
              <a:rPr lang="de-DE" altLang="de-DE" sz="1400" dirty="0">
                <a:solidFill>
                  <a:srgbClr val="FF0000"/>
                </a:solidFill>
              </a:rPr>
              <a:t>870</a:t>
            </a:r>
            <a:r>
              <a:rPr lang="de-DE" altLang="de-DE" sz="1400" dirty="0">
                <a:solidFill>
                  <a:srgbClr val="000000"/>
                </a:solidFill>
              </a:rPr>
              <a:t>, </a:t>
            </a:r>
            <a:r>
              <a:rPr lang="de-DE" altLang="de-DE" sz="1400" dirty="0">
                <a:solidFill>
                  <a:srgbClr val="3333FF"/>
                </a:solidFill>
              </a:rPr>
              <a:t>470 </a:t>
            </a:r>
            <a:r>
              <a:rPr lang="de-DE" altLang="de-DE" sz="1400" dirty="0" err="1">
                <a:solidFill>
                  <a:srgbClr val="3333FF"/>
                </a:solidFill>
              </a:rPr>
              <a:t>nm</a:t>
            </a:r>
            <a:r>
              <a:rPr lang="de-DE" altLang="de-DE" sz="1600" dirty="0">
                <a:solidFill>
                  <a:srgbClr val="3333FF"/>
                </a:solidFill>
              </a:rPr>
              <a:t>  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8" t="29077" r="6624" b="29761"/>
          <a:stretch>
            <a:fillRect/>
          </a:stretch>
        </p:blipFill>
        <p:spPr bwMode="auto">
          <a:xfrm>
            <a:off x="2925717" y="1326884"/>
            <a:ext cx="1745192" cy="171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67" y="1636163"/>
            <a:ext cx="798319" cy="12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1134"/>
            <a:ext cx="2325983" cy="3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57688" y="2865569"/>
            <a:ext cx="1065403" cy="3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080808"/>
                </a:solidFill>
                <a:latin typeface="Arial" pitchFamily="34" charset="0"/>
              </a:rPr>
              <a:t>t</a:t>
            </a:r>
            <a:r>
              <a:rPr lang="en-US" altLang="de-DE" b="1" baseline="-25000">
                <a:solidFill>
                  <a:srgbClr val="080808"/>
                </a:solidFill>
                <a:latin typeface="Arial" pitchFamily="34" charset="0"/>
              </a:rPr>
              <a:t>1 </a:t>
            </a:r>
            <a:r>
              <a:rPr lang="en-US" altLang="de-DE" b="1">
                <a:solidFill>
                  <a:srgbClr val="080808"/>
                </a:solidFill>
                <a:latin typeface="Arial" pitchFamily="34" charset="0"/>
              </a:rPr>
              <a:t>&gt; t</a:t>
            </a:r>
            <a:r>
              <a:rPr lang="en-US" altLang="de-DE" b="1" baseline="-25000">
                <a:solidFill>
                  <a:srgbClr val="080808"/>
                </a:solidFill>
                <a:latin typeface="Arial" pitchFamily="34" charset="0"/>
              </a:rPr>
              <a:t>0 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861295" y="895196"/>
            <a:ext cx="2905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</a:rPr>
              <a:t>Conventional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</a:rPr>
              <a:t> </a:t>
            </a:r>
            <a:r>
              <a:rPr lang="en-US" altLang="de-DE" sz="1800" dirty="0">
                <a:solidFill>
                  <a:srgbClr val="000000"/>
                </a:solidFill>
              </a:rPr>
              <a:t>“one point” techniques</a:t>
            </a:r>
          </a:p>
        </p:txBody>
      </p:sp>
      <p:sp>
        <p:nvSpPr>
          <p:cNvPr id="26" name="Flussdiagramm: Zusammenführung 2"/>
          <p:cNvSpPr>
            <a:spLocks noChangeArrowheads="1"/>
          </p:cNvSpPr>
          <p:nvPr/>
        </p:nvSpPr>
        <p:spPr bwMode="auto">
          <a:xfrm>
            <a:off x="3784097" y="2357333"/>
            <a:ext cx="77057" cy="103415"/>
          </a:xfrm>
          <a:prstGeom prst="flowChartSummingJunction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4249751" y="1401858"/>
            <a:ext cx="4537331" cy="1667102"/>
            <a:chOff x="3786188" y="4030663"/>
            <a:chExt cx="4910137" cy="1919287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48" t="29077" r="6624" b="29761"/>
            <a:stretch>
              <a:fillRect/>
            </a:stretch>
          </p:blipFill>
          <p:spPr bwMode="auto">
            <a:xfrm>
              <a:off x="6757988" y="4030663"/>
              <a:ext cx="1938337" cy="191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" name="Group 4"/>
            <p:cNvGrpSpPr>
              <a:grpSpLocks noChangeAspect="1"/>
            </p:cNvGrpSpPr>
            <p:nvPr/>
          </p:nvGrpSpPr>
          <p:grpSpPr bwMode="auto">
            <a:xfrm>
              <a:off x="3786188" y="4359275"/>
              <a:ext cx="2894012" cy="1498600"/>
              <a:chOff x="2385" y="2746"/>
              <a:chExt cx="1823" cy="944"/>
            </a:xfrm>
          </p:grpSpPr>
          <p:sp>
            <p:nvSpPr>
              <p:cNvPr id="3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85" y="2746"/>
                <a:ext cx="1823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3457" y="3564"/>
                <a:ext cx="95" cy="97"/>
                <a:chOff x="3457" y="3564"/>
                <a:chExt cx="95" cy="97"/>
              </a:xfrm>
            </p:grpSpPr>
            <p:pic>
              <p:nvPicPr>
                <p:cNvPr id="156" name="Picture 5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7" y="3564"/>
                  <a:ext cx="95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7" name="Picture 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7" y="3564"/>
                  <a:ext cx="95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" name="Oval 7"/>
                <p:cNvSpPr>
                  <a:spLocks noChangeArrowheads="1"/>
                </p:cNvSpPr>
                <p:nvPr/>
              </p:nvSpPr>
              <p:spPr bwMode="auto">
                <a:xfrm>
                  <a:off x="3457" y="3564"/>
                  <a:ext cx="94" cy="95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6" name="Group 11"/>
              <p:cNvGrpSpPr>
                <a:grpSpLocks/>
              </p:cNvGrpSpPr>
              <p:nvPr/>
            </p:nvGrpSpPr>
            <p:grpSpPr bwMode="auto">
              <a:xfrm>
                <a:off x="3901" y="2769"/>
                <a:ext cx="74" cy="908"/>
                <a:chOff x="3901" y="2769"/>
                <a:chExt cx="74" cy="908"/>
              </a:xfrm>
            </p:grpSpPr>
            <p:sp>
              <p:nvSpPr>
                <p:cNvPr id="154" name="Rectangle 9"/>
                <p:cNvSpPr>
                  <a:spLocks noChangeArrowheads="1"/>
                </p:cNvSpPr>
                <p:nvPr/>
              </p:nvSpPr>
              <p:spPr bwMode="auto">
                <a:xfrm>
                  <a:off x="3901" y="2769"/>
                  <a:ext cx="74" cy="908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" name="Rectangle 10"/>
                <p:cNvSpPr>
                  <a:spLocks noChangeArrowheads="1"/>
                </p:cNvSpPr>
                <p:nvPr/>
              </p:nvSpPr>
              <p:spPr bwMode="auto">
                <a:xfrm>
                  <a:off x="3901" y="2769"/>
                  <a:ext cx="74" cy="908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7" name="Picture 1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5" y="2996"/>
                <a:ext cx="530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2915" y="2845"/>
                <a:ext cx="152" cy="1"/>
              </a:xfrm>
              <a:prstGeom prst="line">
                <a:avLst/>
              </a:prstGeom>
              <a:noFill/>
              <a:ln w="17463" cap="flat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3065" y="2806"/>
                <a:ext cx="77" cy="77"/>
              </a:xfrm>
              <a:custGeom>
                <a:avLst/>
                <a:gdLst>
                  <a:gd name="T0" fmla="*/ 0 w 77"/>
                  <a:gd name="T1" fmla="*/ 77 h 77"/>
                  <a:gd name="T2" fmla="*/ 77 w 77"/>
                  <a:gd name="T3" fmla="*/ 39 h 77"/>
                  <a:gd name="T4" fmla="*/ 0 w 77"/>
                  <a:gd name="T5" fmla="*/ 0 h 77"/>
                  <a:gd name="T6" fmla="*/ 0 w 77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lnTo>
                      <a:pt x="77" y="39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2915" y="2995"/>
                <a:ext cx="152" cy="1"/>
              </a:xfrm>
              <a:prstGeom prst="line">
                <a:avLst/>
              </a:prstGeom>
              <a:noFill/>
              <a:ln w="17463" cap="flat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3065" y="295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77 w 77"/>
                  <a:gd name="T3" fmla="*/ 39 h 78"/>
                  <a:gd name="T4" fmla="*/ 0 w 77"/>
                  <a:gd name="T5" fmla="*/ 0 h 78"/>
                  <a:gd name="T6" fmla="*/ 0 w 77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77" y="39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2915" y="3147"/>
                <a:ext cx="152" cy="1"/>
              </a:xfrm>
              <a:prstGeom prst="line">
                <a:avLst/>
              </a:prstGeom>
              <a:noFill/>
              <a:ln w="17463" cap="flat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3065" y="3109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77 w 77"/>
                  <a:gd name="T3" fmla="*/ 39 h 78"/>
                  <a:gd name="T4" fmla="*/ 0 w 77"/>
                  <a:gd name="T5" fmla="*/ 0 h 78"/>
                  <a:gd name="T6" fmla="*/ 0 w 77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77" y="39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>
                <a:off x="2915" y="3298"/>
                <a:ext cx="152" cy="1"/>
              </a:xfrm>
              <a:prstGeom prst="line">
                <a:avLst/>
              </a:prstGeom>
              <a:noFill/>
              <a:ln w="17463" cap="flat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3065" y="3260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77 w 77"/>
                  <a:gd name="T3" fmla="*/ 39 h 78"/>
                  <a:gd name="T4" fmla="*/ 0 w 77"/>
                  <a:gd name="T5" fmla="*/ 0 h 78"/>
                  <a:gd name="T6" fmla="*/ 0 w 77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77" y="39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2915" y="3450"/>
                <a:ext cx="152" cy="1"/>
              </a:xfrm>
              <a:prstGeom prst="line">
                <a:avLst/>
              </a:prstGeom>
              <a:noFill/>
              <a:ln w="17463" cap="flat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3065" y="3412"/>
                <a:ext cx="77" cy="77"/>
              </a:xfrm>
              <a:custGeom>
                <a:avLst/>
                <a:gdLst>
                  <a:gd name="T0" fmla="*/ 0 w 77"/>
                  <a:gd name="T1" fmla="*/ 77 h 77"/>
                  <a:gd name="T2" fmla="*/ 77 w 77"/>
                  <a:gd name="T3" fmla="*/ 39 h 77"/>
                  <a:gd name="T4" fmla="*/ 0 w 77"/>
                  <a:gd name="T5" fmla="*/ 0 h 77"/>
                  <a:gd name="T6" fmla="*/ 0 w 77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lnTo>
                      <a:pt x="77" y="39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>
                <a:off x="2915" y="3602"/>
                <a:ext cx="152" cy="1"/>
              </a:xfrm>
              <a:prstGeom prst="line">
                <a:avLst/>
              </a:prstGeom>
              <a:noFill/>
              <a:ln w="17463" cap="flat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3065" y="3563"/>
                <a:ext cx="77" cy="77"/>
              </a:xfrm>
              <a:custGeom>
                <a:avLst/>
                <a:gdLst>
                  <a:gd name="T0" fmla="*/ 0 w 77"/>
                  <a:gd name="T1" fmla="*/ 77 h 77"/>
                  <a:gd name="T2" fmla="*/ 77 w 77"/>
                  <a:gd name="T3" fmla="*/ 40 h 77"/>
                  <a:gd name="T4" fmla="*/ 0 w 77"/>
                  <a:gd name="T5" fmla="*/ 0 h 77"/>
                  <a:gd name="T6" fmla="*/ 0 w 77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lnTo>
                      <a:pt x="77" y="40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3747" y="2845"/>
                <a:ext cx="84" cy="1"/>
              </a:xfrm>
              <a:prstGeom prst="line">
                <a:avLst/>
              </a:prstGeom>
              <a:noFill/>
              <a:ln w="14288" cap="flat">
                <a:solidFill>
                  <a:srgbClr val="CCFF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3829" y="2809"/>
                <a:ext cx="72" cy="71"/>
              </a:xfrm>
              <a:custGeom>
                <a:avLst/>
                <a:gdLst>
                  <a:gd name="T0" fmla="*/ 0 w 72"/>
                  <a:gd name="T1" fmla="*/ 71 h 71"/>
                  <a:gd name="T2" fmla="*/ 72 w 72"/>
                  <a:gd name="T3" fmla="*/ 36 h 71"/>
                  <a:gd name="T4" fmla="*/ 0 w 72"/>
                  <a:gd name="T5" fmla="*/ 0 h 71"/>
                  <a:gd name="T6" fmla="*/ 0 w 72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1">
                    <a:moveTo>
                      <a:pt x="0" y="71"/>
                    </a:moveTo>
                    <a:lnTo>
                      <a:pt x="72" y="36"/>
                    </a:lnTo>
                    <a:lnTo>
                      <a:pt x="0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27"/>
              <p:cNvSpPr>
                <a:spLocks noChangeShapeType="1"/>
              </p:cNvSpPr>
              <p:nvPr/>
            </p:nvSpPr>
            <p:spPr bwMode="auto">
              <a:xfrm>
                <a:off x="3749" y="2995"/>
                <a:ext cx="82" cy="1"/>
              </a:xfrm>
              <a:prstGeom prst="line">
                <a:avLst/>
              </a:prstGeom>
              <a:noFill/>
              <a:ln w="14288" cap="flat">
                <a:solidFill>
                  <a:srgbClr val="CCFF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3829" y="2960"/>
                <a:ext cx="72" cy="72"/>
              </a:xfrm>
              <a:custGeom>
                <a:avLst/>
                <a:gdLst>
                  <a:gd name="T0" fmla="*/ 0 w 72"/>
                  <a:gd name="T1" fmla="*/ 72 h 72"/>
                  <a:gd name="T2" fmla="*/ 72 w 72"/>
                  <a:gd name="T3" fmla="*/ 36 h 72"/>
                  <a:gd name="T4" fmla="*/ 0 w 72"/>
                  <a:gd name="T5" fmla="*/ 0 h 72"/>
                  <a:gd name="T6" fmla="*/ 0 w 72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72" y="36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3747" y="3147"/>
                <a:ext cx="84" cy="1"/>
              </a:xfrm>
              <a:prstGeom prst="line">
                <a:avLst/>
              </a:prstGeom>
              <a:noFill/>
              <a:ln w="14288" cap="flat">
                <a:solidFill>
                  <a:srgbClr val="CCFF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30"/>
              <p:cNvSpPr>
                <a:spLocks/>
              </p:cNvSpPr>
              <p:nvPr/>
            </p:nvSpPr>
            <p:spPr bwMode="auto">
              <a:xfrm>
                <a:off x="3829" y="3112"/>
                <a:ext cx="72" cy="72"/>
              </a:xfrm>
              <a:custGeom>
                <a:avLst/>
                <a:gdLst>
                  <a:gd name="T0" fmla="*/ 0 w 72"/>
                  <a:gd name="T1" fmla="*/ 72 h 72"/>
                  <a:gd name="T2" fmla="*/ 72 w 72"/>
                  <a:gd name="T3" fmla="*/ 36 h 72"/>
                  <a:gd name="T4" fmla="*/ 0 w 72"/>
                  <a:gd name="T5" fmla="*/ 0 h 72"/>
                  <a:gd name="T6" fmla="*/ 0 w 72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72" y="36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31"/>
              <p:cNvSpPr>
                <a:spLocks noChangeShapeType="1"/>
              </p:cNvSpPr>
              <p:nvPr/>
            </p:nvSpPr>
            <p:spPr bwMode="auto">
              <a:xfrm>
                <a:off x="3747" y="3298"/>
                <a:ext cx="84" cy="1"/>
              </a:xfrm>
              <a:prstGeom prst="line">
                <a:avLst/>
              </a:prstGeom>
              <a:noFill/>
              <a:ln w="14288" cap="flat">
                <a:solidFill>
                  <a:srgbClr val="CCFF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32"/>
              <p:cNvSpPr>
                <a:spLocks/>
              </p:cNvSpPr>
              <p:nvPr/>
            </p:nvSpPr>
            <p:spPr bwMode="auto">
              <a:xfrm>
                <a:off x="3829" y="3264"/>
                <a:ext cx="72" cy="71"/>
              </a:xfrm>
              <a:custGeom>
                <a:avLst/>
                <a:gdLst>
                  <a:gd name="T0" fmla="*/ 0 w 72"/>
                  <a:gd name="T1" fmla="*/ 71 h 71"/>
                  <a:gd name="T2" fmla="*/ 72 w 72"/>
                  <a:gd name="T3" fmla="*/ 35 h 71"/>
                  <a:gd name="T4" fmla="*/ 0 w 72"/>
                  <a:gd name="T5" fmla="*/ 0 h 71"/>
                  <a:gd name="T6" fmla="*/ 0 w 72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1">
                    <a:moveTo>
                      <a:pt x="0" y="71"/>
                    </a:moveTo>
                    <a:lnTo>
                      <a:pt x="72" y="35"/>
                    </a:lnTo>
                    <a:lnTo>
                      <a:pt x="0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33"/>
              <p:cNvSpPr>
                <a:spLocks noChangeShapeType="1"/>
              </p:cNvSpPr>
              <p:nvPr/>
            </p:nvSpPr>
            <p:spPr bwMode="auto">
              <a:xfrm>
                <a:off x="3747" y="3450"/>
                <a:ext cx="84" cy="1"/>
              </a:xfrm>
              <a:prstGeom prst="line">
                <a:avLst/>
              </a:prstGeom>
              <a:noFill/>
              <a:ln w="14288" cap="flat">
                <a:solidFill>
                  <a:srgbClr val="CCFF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34"/>
              <p:cNvSpPr>
                <a:spLocks/>
              </p:cNvSpPr>
              <p:nvPr/>
            </p:nvSpPr>
            <p:spPr bwMode="auto">
              <a:xfrm>
                <a:off x="3829" y="3414"/>
                <a:ext cx="72" cy="72"/>
              </a:xfrm>
              <a:custGeom>
                <a:avLst/>
                <a:gdLst>
                  <a:gd name="T0" fmla="*/ 0 w 72"/>
                  <a:gd name="T1" fmla="*/ 72 h 72"/>
                  <a:gd name="T2" fmla="*/ 72 w 72"/>
                  <a:gd name="T3" fmla="*/ 37 h 72"/>
                  <a:gd name="T4" fmla="*/ 0 w 72"/>
                  <a:gd name="T5" fmla="*/ 0 h 72"/>
                  <a:gd name="T6" fmla="*/ 0 w 72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72" y="37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/>
            </p:nvSpPr>
            <p:spPr bwMode="auto">
              <a:xfrm>
                <a:off x="3747" y="3602"/>
                <a:ext cx="84" cy="1"/>
              </a:xfrm>
              <a:prstGeom prst="line">
                <a:avLst/>
              </a:prstGeom>
              <a:noFill/>
              <a:ln w="14288" cap="flat">
                <a:solidFill>
                  <a:srgbClr val="CCFF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36"/>
              <p:cNvSpPr>
                <a:spLocks/>
              </p:cNvSpPr>
              <p:nvPr/>
            </p:nvSpPr>
            <p:spPr bwMode="auto">
              <a:xfrm>
                <a:off x="3829" y="3566"/>
                <a:ext cx="72" cy="71"/>
              </a:xfrm>
              <a:custGeom>
                <a:avLst/>
                <a:gdLst>
                  <a:gd name="T0" fmla="*/ 0 w 72"/>
                  <a:gd name="T1" fmla="*/ 71 h 71"/>
                  <a:gd name="T2" fmla="*/ 72 w 72"/>
                  <a:gd name="T3" fmla="*/ 37 h 71"/>
                  <a:gd name="T4" fmla="*/ 0 w 72"/>
                  <a:gd name="T5" fmla="*/ 0 h 71"/>
                  <a:gd name="T6" fmla="*/ 0 w 72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1">
                    <a:moveTo>
                      <a:pt x="0" y="71"/>
                    </a:moveTo>
                    <a:lnTo>
                      <a:pt x="72" y="37"/>
                    </a:lnTo>
                    <a:lnTo>
                      <a:pt x="0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62" name="Picture 37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" y="2766"/>
                <a:ext cx="171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8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" y="3341"/>
                <a:ext cx="17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39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" y="3533"/>
                <a:ext cx="171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40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" y="2957"/>
                <a:ext cx="171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4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" y="3149"/>
                <a:ext cx="17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7" name="Group 45"/>
              <p:cNvGrpSpPr>
                <a:grpSpLocks/>
              </p:cNvGrpSpPr>
              <p:nvPr/>
            </p:nvGrpSpPr>
            <p:grpSpPr bwMode="auto">
              <a:xfrm>
                <a:off x="3432" y="3354"/>
                <a:ext cx="50" cy="49"/>
                <a:chOff x="3432" y="3354"/>
                <a:chExt cx="50" cy="49"/>
              </a:xfrm>
            </p:grpSpPr>
            <p:pic>
              <p:nvPicPr>
                <p:cNvPr id="151" name="Picture 42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" y="3354"/>
                  <a:ext cx="50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2" name="Picture 4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" y="3354"/>
                  <a:ext cx="50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" name="Oval 44"/>
                <p:cNvSpPr>
                  <a:spLocks noChangeArrowheads="1"/>
                </p:cNvSpPr>
                <p:nvPr/>
              </p:nvSpPr>
              <p:spPr bwMode="auto">
                <a:xfrm>
                  <a:off x="3432" y="3355"/>
                  <a:ext cx="49" cy="48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8" name="Group 49"/>
              <p:cNvGrpSpPr>
                <a:grpSpLocks/>
              </p:cNvGrpSpPr>
              <p:nvPr/>
            </p:nvGrpSpPr>
            <p:grpSpPr bwMode="auto">
              <a:xfrm>
                <a:off x="3599" y="3564"/>
                <a:ext cx="96" cy="97"/>
                <a:chOff x="3599" y="3564"/>
                <a:chExt cx="96" cy="97"/>
              </a:xfrm>
            </p:grpSpPr>
            <p:pic>
              <p:nvPicPr>
                <p:cNvPr id="148" name="Picture 46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9" y="3564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9" name="Picture 47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9" y="3564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0" name="Oval 48"/>
                <p:cNvSpPr>
                  <a:spLocks noChangeArrowheads="1"/>
                </p:cNvSpPr>
                <p:nvPr/>
              </p:nvSpPr>
              <p:spPr bwMode="auto">
                <a:xfrm>
                  <a:off x="3600" y="3564"/>
                  <a:ext cx="94" cy="95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9" name="Rectangle 50"/>
              <p:cNvSpPr>
                <a:spLocks noChangeArrowheads="1"/>
              </p:cNvSpPr>
              <p:nvPr/>
            </p:nvSpPr>
            <p:spPr bwMode="auto">
              <a:xfrm>
                <a:off x="3196" y="2799"/>
                <a:ext cx="523" cy="857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0" name="Group 54"/>
              <p:cNvGrpSpPr>
                <a:grpSpLocks/>
              </p:cNvGrpSpPr>
              <p:nvPr/>
            </p:nvGrpSpPr>
            <p:grpSpPr bwMode="auto">
              <a:xfrm>
                <a:off x="3266" y="3217"/>
                <a:ext cx="96" cy="97"/>
                <a:chOff x="3266" y="3217"/>
                <a:chExt cx="96" cy="97"/>
              </a:xfrm>
            </p:grpSpPr>
            <p:pic>
              <p:nvPicPr>
                <p:cNvPr id="145" name="Picture 51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6" y="3217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6" name="Picture 5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6" y="3217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7" name="Oval 53"/>
                <p:cNvSpPr>
                  <a:spLocks noChangeArrowheads="1"/>
                </p:cNvSpPr>
                <p:nvPr/>
              </p:nvSpPr>
              <p:spPr bwMode="auto">
                <a:xfrm>
                  <a:off x="3266" y="3217"/>
                  <a:ext cx="95" cy="96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1" name="Group 58"/>
              <p:cNvGrpSpPr>
                <a:grpSpLocks/>
              </p:cNvGrpSpPr>
              <p:nvPr/>
            </p:nvGrpSpPr>
            <p:grpSpPr bwMode="auto">
              <a:xfrm>
                <a:off x="3432" y="3051"/>
                <a:ext cx="50" cy="49"/>
                <a:chOff x="3432" y="3051"/>
                <a:chExt cx="50" cy="49"/>
              </a:xfrm>
            </p:grpSpPr>
            <p:pic>
              <p:nvPicPr>
                <p:cNvPr id="142" name="Picture 55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" y="3051"/>
                  <a:ext cx="50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" name="Picture 56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" y="3051"/>
                  <a:ext cx="50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4" name="Oval 57"/>
                <p:cNvSpPr>
                  <a:spLocks noChangeArrowheads="1"/>
                </p:cNvSpPr>
                <p:nvPr/>
              </p:nvSpPr>
              <p:spPr bwMode="auto">
                <a:xfrm>
                  <a:off x="3432" y="3052"/>
                  <a:ext cx="49" cy="47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" name="Line 59"/>
              <p:cNvSpPr>
                <a:spLocks noChangeShapeType="1"/>
              </p:cNvSpPr>
              <p:nvPr/>
            </p:nvSpPr>
            <p:spPr bwMode="auto">
              <a:xfrm>
                <a:off x="3196" y="2752"/>
                <a:ext cx="0" cy="47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Line 60"/>
              <p:cNvSpPr>
                <a:spLocks noChangeShapeType="1"/>
              </p:cNvSpPr>
              <p:nvPr/>
            </p:nvSpPr>
            <p:spPr bwMode="auto">
              <a:xfrm>
                <a:off x="3719" y="2752"/>
                <a:ext cx="0" cy="47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4" name="Group 64"/>
              <p:cNvGrpSpPr>
                <a:grpSpLocks/>
              </p:cNvGrpSpPr>
              <p:nvPr/>
            </p:nvGrpSpPr>
            <p:grpSpPr bwMode="auto">
              <a:xfrm>
                <a:off x="3599" y="3240"/>
                <a:ext cx="96" cy="97"/>
                <a:chOff x="3599" y="3240"/>
                <a:chExt cx="96" cy="97"/>
              </a:xfrm>
            </p:grpSpPr>
            <p:pic>
              <p:nvPicPr>
                <p:cNvPr id="139" name="Picture 61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9" y="3240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0" name="Picture 62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9" y="3240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" name="Oval 63"/>
                <p:cNvSpPr>
                  <a:spLocks noChangeArrowheads="1"/>
                </p:cNvSpPr>
                <p:nvPr/>
              </p:nvSpPr>
              <p:spPr bwMode="auto">
                <a:xfrm>
                  <a:off x="3600" y="3240"/>
                  <a:ext cx="94" cy="96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5" name="Group 68"/>
              <p:cNvGrpSpPr>
                <a:grpSpLocks/>
              </p:cNvGrpSpPr>
              <p:nvPr/>
            </p:nvGrpSpPr>
            <p:grpSpPr bwMode="auto">
              <a:xfrm>
                <a:off x="3504" y="2943"/>
                <a:ext cx="50" cy="49"/>
                <a:chOff x="3504" y="2943"/>
                <a:chExt cx="50" cy="49"/>
              </a:xfrm>
            </p:grpSpPr>
            <p:pic>
              <p:nvPicPr>
                <p:cNvPr id="136" name="Picture 65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2943"/>
                  <a:ext cx="50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7" name="Picture 66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2943"/>
                  <a:ext cx="49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" name="Oval 67"/>
                <p:cNvSpPr>
                  <a:spLocks noChangeArrowheads="1"/>
                </p:cNvSpPr>
                <p:nvPr/>
              </p:nvSpPr>
              <p:spPr bwMode="auto">
                <a:xfrm>
                  <a:off x="3504" y="2943"/>
                  <a:ext cx="48" cy="48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3312" y="3503"/>
                <a:ext cx="96" cy="97"/>
                <a:chOff x="3312" y="3503"/>
                <a:chExt cx="96" cy="97"/>
              </a:xfrm>
            </p:grpSpPr>
            <p:pic>
              <p:nvPicPr>
                <p:cNvPr id="133" name="Picture 69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3503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" name="Picture 70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3503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" name="Oval 71"/>
                <p:cNvSpPr>
                  <a:spLocks noChangeArrowheads="1"/>
                </p:cNvSpPr>
                <p:nvPr/>
              </p:nvSpPr>
              <p:spPr bwMode="auto">
                <a:xfrm>
                  <a:off x="3312" y="3504"/>
                  <a:ext cx="95" cy="95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7" name="Group 76"/>
              <p:cNvGrpSpPr>
                <a:grpSpLocks/>
              </p:cNvGrpSpPr>
              <p:nvPr/>
            </p:nvGrpSpPr>
            <p:grpSpPr bwMode="auto">
              <a:xfrm>
                <a:off x="3432" y="3182"/>
                <a:ext cx="50" cy="48"/>
                <a:chOff x="3432" y="3182"/>
                <a:chExt cx="50" cy="48"/>
              </a:xfrm>
            </p:grpSpPr>
            <p:pic>
              <p:nvPicPr>
                <p:cNvPr id="130" name="Picture 73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" y="3182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1" name="Picture 74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" y="3182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" name="Oval 75"/>
                <p:cNvSpPr>
                  <a:spLocks noChangeArrowheads="1"/>
                </p:cNvSpPr>
                <p:nvPr/>
              </p:nvSpPr>
              <p:spPr bwMode="auto">
                <a:xfrm>
                  <a:off x="3432" y="3183"/>
                  <a:ext cx="49" cy="47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8" name="Group 80"/>
              <p:cNvGrpSpPr>
                <a:grpSpLocks/>
              </p:cNvGrpSpPr>
              <p:nvPr/>
            </p:nvGrpSpPr>
            <p:grpSpPr bwMode="auto">
              <a:xfrm>
                <a:off x="3217" y="3564"/>
                <a:ext cx="96" cy="97"/>
                <a:chOff x="3217" y="3564"/>
                <a:chExt cx="96" cy="97"/>
              </a:xfrm>
            </p:grpSpPr>
            <p:pic>
              <p:nvPicPr>
                <p:cNvPr id="127" name="Picture 77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7" y="3564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" name="Picture 78"/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7" y="3564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" name="Oval 79"/>
                <p:cNvSpPr>
                  <a:spLocks noChangeArrowheads="1"/>
                </p:cNvSpPr>
                <p:nvPr/>
              </p:nvSpPr>
              <p:spPr bwMode="auto">
                <a:xfrm>
                  <a:off x="3218" y="3564"/>
                  <a:ext cx="94" cy="95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9" name="Group 84"/>
              <p:cNvGrpSpPr>
                <a:grpSpLocks/>
              </p:cNvGrpSpPr>
              <p:nvPr/>
            </p:nvGrpSpPr>
            <p:grpSpPr bwMode="auto">
              <a:xfrm>
                <a:off x="3288" y="3611"/>
                <a:ext cx="49" cy="49"/>
                <a:chOff x="3288" y="3611"/>
                <a:chExt cx="49" cy="49"/>
              </a:xfrm>
            </p:grpSpPr>
            <p:pic>
              <p:nvPicPr>
                <p:cNvPr id="124" name="Picture 81"/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8" y="3611"/>
                  <a:ext cx="49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" name="Picture 82"/>
                <p:cNvPicPr>
                  <a:picLocks noChangeAspect="1" noChangeArrowheads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8" y="3611"/>
                  <a:ext cx="49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6" name="Oval 83"/>
                <p:cNvSpPr>
                  <a:spLocks noChangeArrowheads="1"/>
                </p:cNvSpPr>
                <p:nvPr/>
              </p:nvSpPr>
              <p:spPr bwMode="auto">
                <a:xfrm>
                  <a:off x="3288" y="3612"/>
                  <a:ext cx="49" cy="47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0" name="Group 88"/>
              <p:cNvGrpSpPr>
                <a:grpSpLocks/>
              </p:cNvGrpSpPr>
              <p:nvPr/>
            </p:nvGrpSpPr>
            <p:grpSpPr bwMode="auto">
              <a:xfrm>
                <a:off x="3217" y="3278"/>
                <a:ext cx="50" cy="48"/>
                <a:chOff x="3217" y="3278"/>
                <a:chExt cx="50" cy="48"/>
              </a:xfrm>
            </p:grpSpPr>
            <p:pic>
              <p:nvPicPr>
                <p:cNvPr id="121" name="Picture 85"/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7" y="3278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" name="Picture 86"/>
                <p:cNvPicPr>
                  <a:picLocks noChangeAspect="1" noChangeArrowheads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7" y="3278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" name="Oval 87"/>
                <p:cNvSpPr>
                  <a:spLocks noChangeArrowheads="1"/>
                </p:cNvSpPr>
                <p:nvPr/>
              </p:nvSpPr>
              <p:spPr bwMode="auto">
                <a:xfrm>
                  <a:off x="3218" y="3278"/>
                  <a:ext cx="48" cy="48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1" name="Group 92"/>
              <p:cNvGrpSpPr>
                <a:grpSpLocks/>
              </p:cNvGrpSpPr>
              <p:nvPr/>
            </p:nvGrpSpPr>
            <p:grpSpPr bwMode="auto">
              <a:xfrm>
                <a:off x="3408" y="3458"/>
                <a:ext cx="50" cy="48"/>
                <a:chOff x="3408" y="3458"/>
                <a:chExt cx="50" cy="48"/>
              </a:xfrm>
            </p:grpSpPr>
            <p:pic>
              <p:nvPicPr>
                <p:cNvPr id="118" name="Picture 89"/>
                <p:cNvPicPr>
                  <a:picLocks noChangeAspect="1" noChangeArrowheads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8" y="3458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" name="Picture 90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8" y="3458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" name="Oval 91"/>
                <p:cNvSpPr>
                  <a:spLocks noChangeArrowheads="1"/>
                </p:cNvSpPr>
                <p:nvPr/>
              </p:nvSpPr>
              <p:spPr bwMode="auto">
                <a:xfrm>
                  <a:off x="3408" y="3458"/>
                  <a:ext cx="49" cy="48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" name="Group 96"/>
              <p:cNvGrpSpPr>
                <a:grpSpLocks/>
              </p:cNvGrpSpPr>
              <p:nvPr/>
            </p:nvGrpSpPr>
            <p:grpSpPr bwMode="auto">
              <a:xfrm>
                <a:off x="3504" y="3565"/>
                <a:ext cx="50" cy="48"/>
                <a:chOff x="3504" y="3565"/>
                <a:chExt cx="50" cy="48"/>
              </a:xfrm>
            </p:grpSpPr>
            <p:pic>
              <p:nvPicPr>
                <p:cNvPr id="115" name="Picture 93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3565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" name="Picture 94"/>
                <p:cNvPicPr>
                  <a:picLocks noChangeAspect="1" noChangeArrowheads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3565"/>
                  <a:ext cx="49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7" name="Oval 95"/>
                <p:cNvSpPr>
                  <a:spLocks noChangeArrowheads="1"/>
                </p:cNvSpPr>
                <p:nvPr/>
              </p:nvSpPr>
              <p:spPr bwMode="auto">
                <a:xfrm>
                  <a:off x="3504" y="3565"/>
                  <a:ext cx="48" cy="47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3" name="Group 100"/>
              <p:cNvGrpSpPr>
                <a:grpSpLocks/>
              </p:cNvGrpSpPr>
              <p:nvPr/>
            </p:nvGrpSpPr>
            <p:grpSpPr bwMode="auto">
              <a:xfrm>
                <a:off x="3599" y="3611"/>
                <a:ext cx="49" cy="49"/>
                <a:chOff x="3599" y="3611"/>
                <a:chExt cx="49" cy="49"/>
              </a:xfrm>
            </p:grpSpPr>
            <p:pic>
              <p:nvPicPr>
                <p:cNvPr id="112" name="Picture 97"/>
                <p:cNvPicPr>
                  <a:picLocks noChangeAspect="1" noChangeArrowheads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9" y="3611"/>
                  <a:ext cx="49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" name="Picture 98"/>
                <p:cNvPicPr>
                  <a:picLocks noChangeAspect="1" noChangeArrowheads="1"/>
                </p:cNvPicPr>
                <p:nvPr/>
              </p:nvPicPr>
              <p:blipFill>
                <a:blip r:embed="rId4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9" y="3611"/>
                  <a:ext cx="49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4" name="Oval 99"/>
                <p:cNvSpPr>
                  <a:spLocks noChangeArrowheads="1"/>
                </p:cNvSpPr>
                <p:nvPr/>
              </p:nvSpPr>
              <p:spPr bwMode="auto">
                <a:xfrm>
                  <a:off x="3600" y="3612"/>
                  <a:ext cx="48" cy="47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4" name="Group 104"/>
              <p:cNvGrpSpPr>
                <a:grpSpLocks/>
              </p:cNvGrpSpPr>
              <p:nvPr/>
            </p:nvGrpSpPr>
            <p:grpSpPr bwMode="auto">
              <a:xfrm>
                <a:off x="3550" y="3278"/>
                <a:ext cx="50" cy="48"/>
                <a:chOff x="3550" y="3278"/>
                <a:chExt cx="50" cy="48"/>
              </a:xfrm>
            </p:grpSpPr>
            <p:pic>
              <p:nvPicPr>
                <p:cNvPr id="109" name="Picture 101"/>
                <p:cNvPicPr>
                  <a:picLocks noChangeAspect="1" noChangeArrowheads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0" y="3278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0" name="Picture 102"/>
                <p:cNvPicPr>
                  <a:picLocks noChangeAspect="1" noChangeArrowheads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0" y="3278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1" name="Oval 103"/>
                <p:cNvSpPr>
                  <a:spLocks noChangeArrowheads="1"/>
                </p:cNvSpPr>
                <p:nvPr/>
              </p:nvSpPr>
              <p:spPr bwMode="auto">
                <a:xfrm>
                  <a:off x="3551" y="3278"/>
                  <a:ext cx="49" cy="48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5" name="Group 108"/>
              <p:cNvGrpSpPr>
                <a:grpSpLocks/>
              </p:cNvGrpSpPr>
              <p:nvPr/>
            </p:nvGrpSpPr>
            <p:grpSpPr bwMode="auto">
              <a:xfrm>
                <a:off x="3599" y="3470"/>
                <a:ext cx="49" cy="48"/>
                <a:chOff x="3599" y="3470"/>
                <a:chExt cx="49" cy="48"/>
              </a:xfrm>
            </p:grpSpPr>
            <p:pic>
              <p:nvPicPr>
                <p:cNvPr id="106" name="Picture 105"/>
                <p:cNvPicPr>
                  <a:picLocks noChangeAspect="1" noChangeArrowheads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9" y="3470"/>
                  <a:ext cx="49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" name="Picture 106"/>
                <p:cNvPicPr>
                  <a:picLocks noChangeAspect="1" noChangeArrowheads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9" y="3470"/>
                  <a:ext cx="49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8" name="Oval 107"/>
                <p:cNvSpPr>
                  <a:spLocks noChangeArrowheads="1"/>
                </p:cNvSpPr>
                <p:nvPr/>
              </p:nvSpPr>
              <p:spPr bwMode="auto">
                <a:xfrm>
                  <a:off x="3600" y="3470"/>
                  <a:ext cx="48" cy="47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" name="Group 112"/>
              <p:cNvGrpSpPr>
                <a:grpSpLocks/>
              </p:cNvGrpSpPr>
              <p:nvPr/>
            </p:nvGrpSpPr>
            <p:grpSpPr bwMode="auto">
              <a:xfrm>
                <a:off x="3623" y="3182"/>
                <a:ext cx="50" cy="48"/>
                <a:chOff x="3623" y="3182"/>
                <a:chExt cx="50" cy="48"/>
              </a:xfrm>
            </p:grpSpPr>
            <p:pic>
              <p:nvPicPr>
                <p:cNvPr id="103" name="Picture 109"/>
                <p:cNvPicPr>
                  <a:picLocks noChangeAspect="1" noChangeArrowheads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3" y="3182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" name="Picture 110"/>
                <p:cNvPicPr>
                  <a:picLocks noChangeAspect="1" noChangeArrowheads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3" y="3182"/>
                  <a:ext cx="5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5" name="Oval 111"/>
                <p:cNvSpPr>
                  <a:spLocks noChangeArrowheads="1"/>
                </p:cNvSpPr>
                <p:nvPr/>
              </p:nvSpPr>
              <p:spPr bwMode="auto">
                <a:xfrm>
                  <a:off x="3624" y="3183"/>
                  <a:ext cx="48" cy="47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7" name="Group 116"/>
              <p:cNvGrpSpPr>
                <a:grpSpLocks/>
              </p:cNvGrpSpPr>
              <p:nvPr/>
            </p:nvGrpSpPr>
            <p:grpSpPr bwMode="auto">
              <a:xfrm>
                <a:off x="3288" y="3111"/>
                <a:ext cx="49" cy="48"/>
                <a:chOff x="3288" y="3111"/>
                <a:chExt cx="49" cy="48"/>
              </a:xfrm>
            </p:grpSpPr>
            <p:pic>
              <p:nvPicPr>
                <p:cNvPr id="100" name="Picture 113"/>
                <p:cNvPicPr>
                  <a:picLocks noChangeAspect="1" noChangeArrowheads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8" y="3111"/>
                  <a:ext cx="49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1" name="Picture 114"/>
                <p:cNvPicPr>
                  <a:picLocks noChangeAspect="1" noChangeArrowheads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8" y="3111"/>
                  <a:ext cx="49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" name="Oval 115"/>
                <p:cNvSpPr>
                  <a:spLocks noChangeArrowheads="1"/>
                </p:cNvSpPr>
                <p:nvPr/>
              </p:nvSpPr>
              <p:spPr bwMode="auto">
                <a:xfrm>
                  <a:off x="3288" y="3111"/>
                  <a:ext cx="49" cy="47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8" name="Group 120"/>
              <p:cNvGrpSpPr>
                <a:grpSpLocks/>
              </p:cNvGrpSpPr>
              <p:nvPr/>
            </p:nvGrpSpPr>
            <p:grpSpPr bwMode="auto">
              <a:xfrm>
                <a:off x="3504" y="3358"/>
                <a:ext cx="96" cy="98"/>
                <a:chOff x="3504" y="3358"/>
                <a:chExt cx="96" cy="98"/>
              </a:xfrm>
            </p:grpSpPr>
            <p:pic>
              <p:nvPicPr>
                <p:cNvPr id="97" name="Picture 117"/>
                <p:cNvPicPr>
                  <a:picLocks noChangeAspect="1" noChangeArrowheads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3359"/>
                  <a:ext cx="9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Picture 118"/>
                <p:cNvPicPr>
                  <a:picLocks noChangeAspect="1" noChangeArrowheads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3358"/>
                  <a:ext cx="96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9" name="Oval 119"/>
                <p:cNvSpPr>
                  <a:spLocks noChangeArrowheads="1"/>
                </p:cNvSpPr>
                <p:nvPr/>
              </p:nvSpPr>
              <p:spPr bwMode="auto">
                <a:xfrm>
                  <a:off x="3504" y="3359"/>
                  <a:ext cx="95" cy="96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9" name="Group 124"/>
              <p:cNvGrpSpPr>
                <a:grpSpLocks/>
              </p:cNvGrpSpPr>
              <p:nvPr/>
            </p:nvGrpSpPr>
            <p:grpSpPr bwMode="auto">
              <a:xfrm>
                <a:off x="3384" y="3611"/>
                <a:ext cx="49" cy="49"/>
                <a:chOff x="3384" y="3611"/>
                <a:chExt cx="49" cy="49"/>
              </a:xfrm>
            </p:grpSpPr>
            <p:pic>
              <p:nvPicPr>
                <p:cNvPr id="94" name="Picture 121"/>
                <p:cNvPicPr>
                  <a:picLocks noChangeAspect="1" noChangeArrowheads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4" y="3611"/>
                  <a:ext cx="49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Picture 122"/>
                <p:cNvPicPr>
                  <a:picLocks noChangeAspect="1" noChangeArrowheads="1"/>
                </p:cNvPicPr>
                <p:nvPr/>
              </p:nvPicPr>
              <p:blipFill>
                <a:blip r:embed="rId5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4" y="3611"/>
                  <a:ext cx="49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6" name="Oval 123"/>
                <p:cNvSpPr>
                  <a:spLocks noChangeArrowheads="1"/>
                </p:cNvSpPr>
                <p:nvPr/>
              </p:nvSpPr>
              <p:spPr bwMode="auto">
                <a:xfrm>
                  <a:off x="3384" y="3612"/>
                  <a:ext cx="48" cy="47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0" name="Group 128"/>
              <p:cNvGrpSpPr>
                <a:grpSpLocks/>
              </p:cNvGrpSpPr>
              <p:nvPr/>
            </p:nvGrpSpPr>
            <p:grpSpPr bwMode="auto">
              <a:xfrm>
                <a:off x="3210" y="2957"/>
                <a:ext cx="50" cy="49"/>
                <a:chOff x="3210" y="2957"/>
                <a:chExt cx="50" cy="49"/>
              </a:xfrm>
            </p:grpSpPr>
            <p:pic>
              <p:nvPicPr>
                <p:cNvPr id="91" name="Picture 125"/>
                <p:cNvPicPr>
                  <a:picLocks noChangeAspect="1" noChangeArrowheads="1"/>
                </p:cNvPicPr>
                <p:nvPr/>
              </p:nvPicPr>
              <p:blipFill>
                <a:blip r:embed="rId5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0" y="2957"/>
                  <a:ext cx="50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126"/>
                <p:cNvPicPr>
                  <a:picLocks noChangeAspect="1" noChangeArrowheads="1"/>
                </p:cNvPicPr>
                <p:nvPr/>
              </p:nvPicPr>
              <p:blipFill>
                <a:blip r:embed="rId5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0" y="2957"/>
                  <a:ext cx="50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" name="Oval 127"/>
                <p:cNvSpPr>
                  <a:spLocks noChangeArrowheads="1"/>
                </p:cNvSpPr>
                <p:nvPr/>
              </p:nvSpPr>
              <p:spPr bwMode="auto">
                <a:xfrm>
                  <a:off x="3210" y="2957"/>
                  <a:ext cx="49" cy="48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963348" y="937658"/>
            <a:ext cx="45409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sz="1800" dirty="0" smtClean="0">
                <a:solidFill>
                  <a:srgbClr val="66FF33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pace 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800" dirty="0">
                <a:solidFill>
                  <a:srgbClr val="66FF33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ime resolved </a:t>
            </a:r>
            <a:endParaRPr lang="en-US" sz="1800" dirty="0" smtClean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>
              <a:defRPr/>
            </a:pPr>
            <a:r>
              <a:rPr lang="en-US" sz="1800" dirty="0" smtClean="0">
                <a:solidFill>
                  <a:srgbClr val="66FF33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xtinction </a:t>
            </a:r>
            <a:r>
              <a:rPr lang="en-US" sz="1800" dirty="0" smtClean="0">
                <a:solidFill>
                  <a:srgbClr val="66FF33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rofiles</a:t>
            </a:r>
            <a:r>
              <a:rPr lang="en-US" sz="2400" dirty="0" smtClean="0">
                <a:solidFill>
                  <a:srgbClr val="000000"/>
                </a:solidFill>
                <a:latin typeface="Verdana"/>
              </a:rPr>
              <a:t>                              </a:t>
            </a:r>
            <a:endParaRPr lang="en-US" sz="1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047222" y="5580529"/>
            <a:ext cx="3324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Animation </a:t>
            </a:r>
            <a:r>
              <a:rPr lang="de-DE" sz="1400" dirty="0" err="1" smtClean="0">
                <a:latin typeface="+mn-lt"/>
              </a:rPr>
              <a:t>see</a:t>
            </a:r>
            <a:r>
              <a:rPr lang="de-DE" sz="1400" dirty="0" smtClean="0">
                <a:latin typeface="+mn-lt"/>
              </a:rPr>
              <a:t>:</a:t>
            </a:r>
          </a:p>
          <a:p>
            <a:r>
              <a:rPr lang="de-DE" sz="1400" dirty="0" err="1" smtClean="0">
                <a:latin typeface="+mn-lt"/>
              </a:rPr>
              <a:t>Youtube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+mn-lt"/>
              </a:rPr>
              <a:t>channel</a:t>
            </a:r>
            <a:r>
              <a:rPr lang="de-DE" sz="1400" dirty="0" smtClean="0">
                <a:solidFill>
                  <a:srgbClr val="FF0000"/>
                </a:solidFill>
                <a:latin typeface="+mn-lt"/>
              </a:rPr>
              <a:t> ‚LUM GmbH</a:t>
            </a:r>
            <a:r>
              <a:rPr lang="de-DE" sz="1600" dirty="0" smtClean="0">
                <a:solidFill>
                  <a:srgbClr val="FF0000"/>
                </a:solidFill>
                <a:latin typeface="+mn-lt"/>
              </a:rPr>
              <a:t>‘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Sedimentation_wm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2862535" y="3246843"/>
            <a:ext cx="3362464" cy="22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0" grpId="0"/>
      <p:bldP spid="3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555875"/>
            <a:ext cx="365918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Foliennummernplatzhalt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BF7E58F-969A-498F-ACDD-10B4126DBCD6}" type="slidenum">
              <a:rPr lang="de-DE" sz="1000" smtClean="0">
                <a:solidFill>
                  <a:srgbClr val="009900"/>
                </a:solidFill>
                <a:latin typeface="Myriad Pro"/>
              </a:rPr>
              <a:pPr eaLnBrk="1" hangingPunct="1">
                <a:defRPr/>
              </a:pPr>
              <a:t>9</a:t>
            </a:fld>
            <a:endParaRPr lang="de-DE" sz="1000" smtClean="0">
              <a:solidFill>
                <a:srgbClr val="009900"/>
              </a:solidFill>
              <a:latin typeface="Myriad Pro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15888"/>
            <a:ext cx="83471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latin typeface="+mj-lt"/>
                <a:cs typeface="+mn-cs"/>
              </a:rPr>
              <a:t>In-situ </a:t>
            </a:r>
            <a:r>
              <a:rPr lang="de-DE" sz="2800" dirty="0" err="1">
                <a:latin typeface="+mj-lt"/>
                <a:cs typeface="+mn-cs"/>
              </a:rPr>
              <a:t>visualization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>
                <a:latin typeface="+mj-lt"/>
                <a:cs typeface="+mn-cs"/>
              </a:rPr>
              <a:t>of</a:t>
            </a:r>
            <a:r>
              <a:rPr lang="de-DE" sz="2800" dirty="0">
                <a:latin typeface="+mj-lt"/>
                <a:cs typeface="+mn-cs"/>
              </a:rPr>
              <a:t> </a:t>
            </a:r>
            <a:r>
              <a:rPr lang="de-DE" sz="2800" dirty="0" err="1" smtClean="0">
                <a:latin typeface="+mj-lt"/>
                <a:cs typeface="+mn-cs"/>
              </a:rPr>
              <a:t>particle</a:t>
            </a:r>
            <a:r>
              <a:rPr lang="de-DE" sz="2800" dirty="0" smtClean="0">
                <a:latin typeface="+mj-lt"/>
                <a:cs typeface="+mn-cs"/>
              </a:rPr>
              <a:t> </a:t>
            </a:r>
            <a:r>
              <a:rPr lang="de-DE" sz="2800" dirty="0" err="1" smtClean="0">
                <a:latin typeface="+mj-lt"/>
                <a:cs typeface="+mn-cs"/>
              </a:rPr>
              <a:t>sedimentation</a:t>
            </a:r>
            <a:endParaRPr lang="de-DE" sz="2800" dirty="0">
              <a:latin typeface="+mj-lt"/>
              <a:cs typeface="+mn-cs"/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565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56"/>
          <p:cNvSpPr>
            <a:spLocks noChangeArrowheads="1"/>
          </p:cNvSpPr>
          <p:nvPr/>
        </p:nvSpPr>
        <p:spPr bwMode="auto">
          <a:xfrm>
            <a:off x="5292725" y="1628775"/>
            <a:ext cx="277640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de-DE" sz="2000" dirty="0">
                <a:latin typeface="Arial" pitchFamily="34" charset="0"/>
              </a:rPr>
              <a:t>- </a:t>
            </a:r>
            <a:r>
              <a:rPr lang="de-DE" sz="2000" dirty="0" err="1">
                <a:latin typeface="Arial" pitchFamily="34" charset="0"/>
              </a:rPr>
              <a:t>lg</a:t>
            </a:r>
            <a:r>
              <a:rPr lang="de-DE" sz="2000" dirty="0">
                <a:latin typeface="Arial" pitchFamily="34" charset="0"/>
              </a:rPr>
              <a:t>      = </a:t>
            </a:r>
            <a:r>
              <a:rPr lang="de-DE" sz="2000" dirty="0" err="1">
                <a:latin typeface="Arial" pitchFamily="34" charset="0"/>
              </a:rPr>
              <a:t>E</a:t>
            </a:r>
            <a:r>
              <a:rPr lang="de-DE" sz="2000" baseline="-25000" dirty="0" err="1">
                <a:latin typeface="Arial" pitchFamily="34" charset="0"/>
              </a:rPr>
              <a:t>t,p</a:t>
            </a:r>
            <a:r>
              <a:rPr lang="de-DE" sz="2000" dirty="0">
                <a:latin typeface="Arial" pitchFamily="34" charset="0"/>
              </a:rPr>
              <a:t> = </a:t>
            </a:r>
            <a:r>
              <a:rPr lang="de-DE" sz="2000" dirty="0">
                <a:latin typeface="Symbol" pitchFamily="18" charset="2"/>
              </a:rPr>
              <a:t>e </a:t>
            </a:r>
            <a:r>
              <a:rPr lang="de-DE" sz="2000" baseline="30000" dirty="0">
                <a:latin typeface="Arial" pitchFamily="34" charset="0"/>
              </a:rPr>
              <a:t>.</a:t>
            </a:r>
            <a:r>
              <a:rPr lang="de-DE" sz="2000" dirty="0">
                <a:latin typeface="Symbol" pitchFamily="18" charset="2"/>
              </a:rPr>
              <a:t> </a:t>
            </a:r>
            <a:r>
              <a:rPr lang="de-DE" sz="2000" dirty="0" err="1" smtClean="0">
                <a:latin typeface="Arial" pitchFamily="34" charset="0"/>
              </a:rPr>
              <a:t>c</a:t>
            </a:r>
            <a:r>
              <a:rPr lang="de-DE" sz="2000" baseline="-25000" dirty="0" err="1" smtClean="0">
                <a:latin typeface="Arial" pitchFamily="34" charset="0"/>
              </a:rPr>
              <a:t>t,p</a:t>
            </a:r>
            <a:r>
              <a:rPr lang="de-DE" sz="2000" dirty="0" smtClean="0">
                <a:latin typeface="Arial" pitchFamily="34" charset="0"/>
              </a:rPr>
              <a:t> </a:t>
            </a:r>
            <a:r>
              <a:rPr lang="de-DE" sz="2000" baseline="30000" dirty="0">
                <a:latin typeface="Arial" pitchFamily="34" charset="0"/>
              </a:rPr>
              <a:t>.</a:t>
            </a:r>
            <a:r>
              <a:rPr lang="de-DE" sz="2000" dirty="0">
                <a:latin typeface="Arial" pitchFamily="34" charset="0"/>
              </a:rPr>
              <a:t> 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989934" y="1125538"/>
            <a:ext cx="3481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err="1">
                <a:latin typeface="+mn-lt"/>
                <a:cs typeface="+mn-cs"/>
              </a:rPr>
              <a:t>Extinction</a:t>
            </a:r>
            <a:r>
              <a:rPr lang="de-DE" sz="2000" dirty="0">
                <a:latin typeface="+mn-lt"/>
                <a:cs typeface="+mn-cs"/>
              </a:rPr>
              <a:t>/</a:t>
            </a:r>
            <a:r>
              <a:rPr lang="de-DE" sz="2000" dirty="0" err="1">
                <a:latin typeface="+mn-lt"/>
                <a:cs typeface="+mn-cs"/>
              </a:rPr>
              <a:t>Concentration</a:t>
            </a:r>
            <a:r>
              <a:rPr lang="de-DE" sz="2000" dirty="0">
                <a:latin typeface="+mn-lt"/>
                <a:cs typeface="+mn-cs"/>
              </a:rPr>
              <a:t>:</a:t>
            </a:r>
          </a:p>
        </p:txBody>
      </p:sp>
      <p:grpSp>
        <p:nvGrpSpPr>
          <p:cNvPr id="34824" name="Gruppieren 23"/>
          <p:cNvGrpSpPr>
            <a:grpSpLocks/>
          </p:cNvGrpSpPr>
          <p:nvPr/>
        </p:nvGrpSpPr>
        <p:grpSpPr bwMode="auto">
          <a:xfrm>
            <a:off x="1457325" y="1073150"/>
            <a:ext cx="1962150" cy="1158875"/>
            <a:chOff x="1428355" y="984110"/>
            <a:chExt cx="1963499" cy="1160344"/>
          </a:xfrm>
        </p:grpSpPr>
        <p:sp>
          <p:nvSpPr>
            <p:cNvPr id="34836" name="Rectangle 56"/>
            <p:cNvSpPr>
              <a:spLocks noChangeArrowheads="1"/>
            </p:cNvSpPr>
            <p:nvPr/>
          </p:nvSpPr>
          <p:spPr bwMode="auto">
            <a:xfrm>
              <a:off x="1465454" y="1543648"/>
              <a:ext cx="1483911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de-DE" sz="2000" b="1">
                  <a:latin typeface="Arial" pitchFamily="34" charset="0"/>
                </a:rPr>
                <a:t> </a:t>
              </a:r>
              <a:r>
                <a:rPr lang="de-DE" sz="2000">
                  <a:latin typeface="Arial" pitchFamily="34" charset="0"/>
                </a:rPr>
                <a:t>T</a:t>
              </a:r>
              <a:r>
                <a:rPr lang="de-DE" sz="2000" baseline="-25000">
                  <a:latin typeface="Arial" pitchFamily="34" charset="0"/>
                </a:rPr>
                <a:t>t,p</a:t>
              </a:r>
              <a:r>
                <a:rPr lang="de-DE" sz="2000">
                  <a:latin typeface="Arial" pitchFamily="34" charset="0"/>
                </a:rPr>
                <a:t>  =     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428355" y="984110"/>
              <a:ext cx="1963499" cy="4005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dirty="0">
                  <a:latin typeface="+mn-lt"/>
                  <a:cs typeface="+mn-cs"/>
                </a:rPr>
                <a:t>Transmission:</a:t>
              </a:r>
            </a:p>
          </p:txBody>
        </p:sp>
        <p:sp>
          <p:nvSpPr>
            <p:cNvPr id="34838" name="Rectangle 55"/>
            <p:cNvSpPr>
              <a:spLocks noChangeArrowheads="1"/>
            </p:cNvSpPr>
            <p:nvPr/>
          </p:nvSpPr>
          <p:spPr bwMode="auto">
            <a:xfrm>
              <a:off x="2449799" y="1323902"/>
              <a:ext cx="447285" cy="70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DE" sz="2000">
                  <a:latin typeface="Arial" pitchFamily="34" charset="0"/>
                </a:rPr>
                <a:t>I</a:t>
              </a:r>
              <a:r>
                <a:rPr lang="de-DE" sz="2000" baseline="-25000">
                  <a:latin typeface="Arial" pitchFamily="34" charset="0"/>
                </a:rPr>
                <a:t>t,p</a:t>
              </a:r>
            </a:p>
            <a:p>
              <a:pPr eaLnBrk="0" hangingPunct="0"/>
              <a:r>
                <a:rPr lang="de-DE" sz="2000" b="1">
                  <a:latin typeface="Arial" pitchFamily="34" charset="0"/>
                </a:rPr>
                <a:t> </a:t>
              </a:r>
              <a:endParaRPr lang="de-DE" sz="2000" b="1" baseline="-25000">
                <a:latin typeface="Arial" pitchFamily="34" charset="0"/>
              </a:endParaRPr>
            </a:p>
          </p:txBody>
        </p:sp>
        <p:cxnSp>
          <p:nvCxnSpPr>
            <p:cNvPr id="34839" name="Gerade Verbindung 6"/>
            <p:cNvCxnSpPr>
              <a:cxnSpLocks noChangeShapeType="1"/>
            </p:cNvCxnSpPr>
            <p:nvPr/>
          </p:nvCxnSpPr>
          <p:spPr bwMode="auto">
            <a:xfrm>
              <a:off x="2481070" y="1747550"/>
              <a:ext cx="360040" cy="42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40" name="Rechteck 15"/>
            <p:cNvSpPr>
              <a:spLocks noChangeArrowheads="1"/>
            </p:cNvSpPr>
            <p:nvPr/>
          </p:nvSpPr>
          <p:spPr bwMode="auto">
            <a:xfrm>
              <a:off x="2470493" y="1744344"/>
              <a:ext cx="3497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000">
                  <a:latin typeface="Arial" pitchFamily="34" charset="0"/>
                </a:rPr>
                <a:t>I</a:t>
              </a:r>
              <a:r>
                <a:rPr lang="de-DE" sz="2000" baseline="-25000">
                  <a:latin typeface="Arial" pitchFamily="34" charset="0"/>
                </a:rPr>
                <a:t>0</a:t>
              </a:r>
            </a:p>
          </p:txBody>
        </p:sp>
      </p:grpSp>
      <p:sp>
        <p:nvSpPr>
          <p:cNvPr id="34825" name="Rectangle 55"/>
          <p:cNvSpPr>
            <a:spLocks noChangeArrowheads="1"/>
          </p:cNvSpPr>
          <p:nvPr/>
        </p:nvSpPr>
        <p:spPr bwMode="auto">
          <a:xfrm>
            <a:off x="5732463" y="1420813"/>
            <a:ext cx="4476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de-DE" sz="2000">
                <a:latin typeface="Arial" pitchFamily="34" charset="0"/>
              </a:rPr>
              <a:t>I</a:t>
            </a:r>
            <a:r>
              <a:rPr lang="de-DE" sz="2000" baseline="-25000">
                <a:latin typeface="Arial" pitchFamily="34" charset="0"/>
              </a:rPr>
              <a:t>t,p</a:t>
            </a:r>
          </a:p>
        </p:txBody>
      </p:sp>
      <p:sp>
        <p:nvSpPr>
          <p:cNvPr id="34826" name="Rectangle 55"/>
          <p:cNvSpPr>
            <a:spLocks noChangeArrowheads="1"/>
          </p:cNvSpPr>
          <p:nvPr/>
        </p:nvSpPr>
        <p:spPr bwMode="auto">
          <a:xfrm>
            <a:off x="5805488" y="1768475"/>
            <a:ext cx="352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de-DE" sz="2000">
                <a:latin typeface="Arial" pitchFamily="34" charset="0"/>
              </a:rPr>
              <a:t>I</a:t>
            </a:r>
            <a:r>
              <a:rPr lang="de-DE" sz="2000" baseline="-25000">
                <a:latin typeface="Arial" pitchFamily="34" charset="0"/>
              </a:rPr>
              <a:t>0</a:t>
            </a:r>
          </a:p>
          <a:p>
            <a:pPr eaLnBrk="0" hangingPunct="0"/>
            <a:r>
              <a:rPr lang="de-DE" sz="2000" b="1">
                <a:latin typeface="Arial" pitchFamily="34" charset="0"/>
              </a:rPr>
              <a:t> </a:t>
            </a:r>
            <a:endParaRPr lang="de-DE" sz="2000" b="1" baseline="-25000">
              <a:latin typeface="Arial" pitchFamily="34" charset="0"/>
            </a:endParaRPr>
          </a:p>
        </p:txBody>
      </p:sp>
      <p:cxnSp>
        <p:nvCxnSpPr>
          <p:cNvPr id="34827" name="Gerade Verbindung 5"/>
          <p:cNvCxnSpPr>
            <a:cxnSpLocks noChangeShapeType="1"/>
          </p:cNvCxnSpPr>
          <p:nvPr/>
        </p:nvCxnSpPr>
        <p:spPr bwMode="auto">
          <a:xfrm>
            <a:off x="5792788" y="1831975"/>
            <a:ext cx="30956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014413" y="4365625"/>
            <a:ext cx="7905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200" dirty="0" err="1">
                <a:solidFill>
                  <a:srgbClr val="FF0000"/>
                </a:solidFill>
                <a:latin typeface="+mn-lt"/>
              </a:rPr>
              <a:t>start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022328" y="2854325"/>
            <a:ext cx="11366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CC00"/>
                </a:solidFill>
                <a:latin typeface="+mn-lt"/>
              </a:rPr>
              <a:t>last </a:t>
            </a:r>
            <a:r>
              <a:rPr lang="de-DE" sz="1200" dirty="0" err="1" smtClean="0">
                <a:solidFill>
                  <a:srgbClr val="00CC00"/>
                </a:solidFill>
                <a:latin typeface="+mn-lt"/>
              </a:rPr>
              <a:t>profile</a:t>
            </a:r>
            <a:endParaRPr lang="en-US" sz="1200" dirty="0">
              <a:solidFill>
                <a:srgbClr val="00CC00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581625" y="2798763"/>
            <a:ext cx="7905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200" dirty="0" err="1">
                <a:solidFill>
                  <a:srgbClr val="FF0000"/>
                </a:solidFill>
                <a:latin typeface="+mn-lt"/>
              </a:rPr>
              <a:t>start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731125" y="5300663"/>
            <a:ext cx="10890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CC00"/>
                </a:solidFill>
                <a:latin typeface="+mn-lt"/>
              </a:rPr>
              <a:t>last </a:t>
            </a:r>
            <a:r>
              <a:rPr lang="de-DE" sz="1200" dirty="0" err="1" smtClean="0">
                <a:solidFill>
                  <a:srgbClr val="00CC00"/>
                </a:solidFill>
                <a:latin typeface="+mn-lt"/>
              </a:rPr>
              <a:t>profile</a:t>
            </a:r>
            <a:endParaRPr lang="en-US" sz="1200" dirty="0">
              <a:solidFill>
                <a:srgbClr val="00CC00"/>
              </a:solidFill>
              <a:latin typeface="+mn-lt"/>
            </a:endParaRPr>
          </a:p>
        </p:txBody>
      </p:sp>
      <p:cxnSp>
        <p:nvCxnSpPr>
          <p:cNvPr id="34832" name="Gerade Verbindung mit Pfeil 12"/>
          <p:cNvCxnSpPr>
            <a:cxnSpLocks noChangeShapeType="1"/>
          </p:cNvCxnSpPr>
          <p:nvPr/>
        </p:nvCxnSpPr>
        <p:spPr bwMode="auto">
          <a:xfrm flipH="1">
            <a:off x="2843213" y="3009900"/>
            <a:ext cx="261937" cy="247650"/>
          </a:xfrm>
          <a:prstGeom prst="straightConnector1">
            <a:avLst/>
          </a:prstGeom>
          <a:noFill/>
          <a:ln w="28575" algn="ctr">
            <a:solidFill>
              <a:srgbClr val="00CC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3" name="Gerade Verbindung mit Pfeil 33"/>
          <p:cNvCxnSpPr>
            <a:cxnSpLocks noChangeShapeType="1"/>
            <a:stCxn id="29" idx="0"/>
          </p:cNvCxnSpPr>
          <p:nvPr/>
        </p:nvCxnSpPr>
        <p:spPr bwMode="auto">
          <a:xfrm flipH="1" flipV="1">
            <a:off x="7991475" y="4900613"/>
            <a:ext cx="284163" cy="400050"/>
          </a:xfrm>
          <a:prstGeom prst="straightConnector1">
            <a:avLst/>
          </a:prstGeom>
          <a:noFill/>
          <a:ln w="28575" algn="ctr">
            <a:solidFill>
              <a:srgbClr val="00CC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Gerade Verbindung mit Pfeil 37"/>
          <p:cNvCxnSpPr>
            <a:cxnSpLocks noChangeShapeType="1"/>
          </p:cNvCxnSpPr>
          <p:nvPr/>
        </p:nvCxnSpPr>
        <p:spPr bwMode="auto">
          <a:xfrm>
            <a:off x="6067400" y="2965326"/>
            <a:ext cx="304800" cy="2476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5" name="Gerade Verbindung mit Pfeil 40"/>
          <p:cNvCxnSpPr>
            <a:cxnSpLocks noChangeShapeType="1"/>
          </p:cNvCxnSpPr>
          <p:nvPr/>
        </p:nvCxnSpPr>
        <p:spPr bwMode="auto">
          <a:xfrm>
            <a:off x="1187450" y="4592370"/>
            <a:ext cx="388938" cy="2159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Gerade Verbindung mit Pfeil 2"/>
          <p:cNvCxnSpPr/>
          <p:nvPr/>
        </p:nvCxnSpPr>
        <p:spPr bwMode="auto">
          <a:xfrm>
            <a:off x="1462039" y="2714122"/>
            <a:ext cx="0" cy="5951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mit Pfeil 29"/>
          <p:cNvCxnSpPr/>
          <p:nvPr/>
        </p:nvCxnSpPr>
        <p:spPr bwMode="auto">
          <a:xfrm>
            <a:off x="3995936" y="2710052"/>
            <a:ext cx="0" cy="5951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5508104" y="2727304"/>
            <a:ext cx="0" cy="5951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Gerade Verbindung mit Pfeil 32"/>
          <p:cNvCxnSpPr/>
          <p:nvPr/>
        </p:nvCxnSpPr>
        <p:spPr bwMode="auto">
          <a:xfrm>
            <a:off x="8150808" y="2724986"/>
            <a:ext cx="0" cy="5951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935592" y="2397732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Meniscus</a:t>
            </a:r>
            <a:endParaRPr lang="en-US" sz="1600" dirty="0"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954928" y="2418068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Meniscus</a:t>
            </a:r>
            <a:endParaRPr lang="en-US" sz="1600" dirty="0"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517387" y="2392820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Bottom</a:t>
            </a:r>
            <a:endParaRPr lang="en-US" sz="1600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685225" y="2411004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Bottom</a:t>
            </a:r>
            <a:endParaRPr lang="en-US" sz="1600" dirty="0"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95536" y="5847923"/>
            <a:ext cx="8514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LUMiSizer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experiments</a:t>
            </a:r>
            <a:r>
              <a:rPr lang="de-DE" sz="1600" dirty="0">
                <a:latin typeface="+mn-lt"/>
              </a:rPr>
              <a:t>.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Visualization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analysis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by</a:t>
            </a:r>
            <a:r>
              <a:rPr lang="de-DE" sz="1600" dirty="0" smtClean="0">
                <a:latin typeface="+mn-lt"/>
              </a:rPr>
              <a:t> Software Package </a:t>
            </a:r>
            <a:r>
              <a:rPr lang="de-DE" sz="1600" dirty="0" err="1" smtClean="0">
                <a:latin typeface="+mn-lt"/>
              </a:rPr>
              <a:t>SEPView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358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 presentation">
  <a:themeElements>
    <a:clrScheme name="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LUM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U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LUM presentation</Template>
  <TotalTime>0</TotalTime>
  <Words>1396</Words>
  <Application>Microsoft Office PowerPoint</Application>
  <PresentationFormat>Bildschirmpräsentation (4:3)</PresentationFormat>
  <Paragraphs>460</Paragraphs>
  <Slides>29</Slides>
  <Notes>9</Notes>
  <HiddenSlides>0</HiddenSlides>
  <MMClips>1</MMClips>
  <ScaleCrop>false</ScaleCrop>
  <HeadingPairs>
    <vt:vector size="6" baseType="variant">
      <vt:variant>
        <vt:lpstr>Design</vt:lpstr>
      </vt:variant>
      <vt:variant>
        <vt:i4>9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29</vt:i4>
      </vt:variant>
    </vt:vector>
  </HeadingPairs>
  <TitlesOfParts>
    <vt:vector size="42" baseType="lpstr">
      <vt:lpstr>LUM presentation</vt:lpstr>
      <vt:lpstr>Benutzerdefiniertes Design</vt:lpstr>
      <vt:lpstr>1_Benutzerdefiniertes Design</vt:lpstr>
      <vt:lpstr>2_Benutzerdefiniertes Design</vt:lpstr>
      <vt:lpstr>3_Benutzerdefiniertes Design</vt:lpstr>
      <vt:lpstr>4_Benutzerdefiniertes Design</vt:lpstr>
      <vt:lpstr>5_Benutzerdefiniertes Design</vt:lpstr>
      <vt:lpstr>6_Benutzerdefiniertes Design</vt:lpstr>
      <vt:lpstr>7_Benutzerdefiniertes Design</vt:lpstr>
      <vt:lpstr>Arbeitsblatt</vt:lpstr>
      <vt:lpstr>SPW 13.0 Graph</vt:lpstr>
      <vt:lpstr>Dokument</vt:lpstr>
      <vt:lpstr>CS ChemDraw Drawing</vt:lpstr>
      <vt:lpstr>High-efficient and automatic determination of Hansen Solubility (dispersibility) parameters of micro-, nano-particles and quantum dots by instrumental in-situ visualization and quantification of sedimentation behavior under normal or high gravity.   Dietmar Lerche, LUM GmbH, Berlin, Germany  </vt:lpstr>
      <vt:lpstr>First of all:  It´s not only me; it´s a team work   Many thanks to:   Sebastian Süß  Wolfgang Peukert Doris Segets Institute of Particle Technology (LFG), FAU, Erlangen, Germany  Titus Sobisch Luis Rodriguez Sonja Horvat LUM GmbH &amp; Dr. Lerche KG, Berlin, Germany      </vt:lpstr>
      <vt:lpstr>Introduction</vt:lpstr>
      <vt:lpstr>Relevant particles characteristics for dispersion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HSP of Carbon black:  Integral extinction in different liquids</vt:lpstr>
      <vt:lpstr>HSPs of Carbon Black Comparison of Printex® L &amp; Printex® U </vt:lpstr>
      <vt:lpstr>PowerPoint-Präsentation</vt:lpstr>
      <vt:lpstr>PowerPoint-Präsentation</vt:lpstr>
      <vt:lpstr>PowerPoint-Präsentation</vt:lpstr>
      <vt:lpstr>Validation of HSP approach by dispersing into  a “good” liquid   </vt:lpstr>
      <vt:lpstr>Validation of HSP approach by mixing  “good” and “bad” liquids  </vt:lpstr>
      <vt:lpstr> Validation by targeted surface decoration of ZnO quantum dots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LUM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LUM</dc:creator>
  <cp:lastModifiedBy>LUM GmbH</cp:lastModifiedBy>
  <cp:revision>304</cp:revision>
  <dcterms:created xsi:type="dcterms:W3CDTF">2012-01-16T13:37:01Z</dcterms:created>
  <dcterms:modified xsi:type="dcterms:W3CDTF">2017-04-03T10:53:38Z</dcterms:modified>
</cp:coreProperties>
</file>